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71" r:id="rId1"/>
  </p:sldMasterIdLst>
  <p:notesMasterIdLst>
    <p:notesMasterId r:id="rId23"/>
  </p:notesMasterIdLst>
  <p:sldIdLst>
    <p:sldId id="257" r:id="rId2"/>
    <p:sldId id="265" r:id="rId3"/>
    <p:sldId id="258" r:id="rId4"/>
    <p:sldId id="259" r:id="rId5"/>
    <p:sldId id="260" r:id="rId6"/>
    <p:sldId id="266" r:id="rId7"/>
    <p:sldId id="271" r:id="rId8"/>
    <p:sldId id="268" r:id="rId9"/>
    <p:sldId id="274" r:id="rId10"/>
    <p:sldId id="280" r:id="rId11"/>
    <p:sldId id="282" r:id="rId12"/>
    <p:sldId id="283" r:id="rId13"/>
    <p:sldId id="288" r:id="rId14"/>
    <p:sldId id="285" r:id="rId15"/>
    <p:sldId id="286" r:id="rId16"/>
    <p:sldId id="267" r:id="rId17"/>
    <p:sldId id="273" r:id="rId18"/>
    <p:sldId id="263" r:id="rId19"/>
    <p:sldId id="270" r:id="rId20"/>
    <p:sldId id="272" r:id="rId21"/>
    <p:sldId id="28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38F405-7AB1-4151-AFA7-070C9C2B937E}">
          <p14:sldIdLst>
            <p14:sldId id="257"/>
            <p14:sldId id="265"/>
            <p14:sldId id="258"/>
            <p14:sldId id="259"/>
            <p14:sldId id="260"/>
            <p14:sldId id="266"/>
            <p14:sldId id="271"/>
            <p14:sldId id="268"/>
            <p14:sldId id="274"/>
            <p14:sldId id="280"/>
            <p14:sldId id="282"/>
            <p14:sldId id="283"/>
            <p14:sldId id="288"/>
            <p14:sldId id="285"/>
            <p14:sldId id="286"/>
          </p14:sldIdLst>
        </p14:section>
        <p14:section name="Untitled Section" id="{5DCB4009-F189-4E72-A113-83D714D8FD7C}">
          <p14:sldIdLst>
            <p14:sldId id="267"/>
            <p14:sldId id="273"/>
            <p14:sldId id="263"/>
            <p14:sldId id="270"/>
            <p14:sldId id="272"/>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78" d="100"/>
          <a:sy n="78" d="100"/>
        </p:scale>
        <p:origin x="8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68919-85BB-4F40-8C7E-B127A30149D2}" type="datetimeFigureOut">
              <a:rPr lang="en-IN" smtClean="0"/>
              <a:t>24-09-2024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E47150-9264-405D-A247-FE608EEF41E5}" type="slidenum">
              <a:rPr lang="en-IN" smtClean="0"/>
              <a:t>‹#›</a:t>
            </a:fld>
            <a:endParaRPr lang="en-IN"/>
          </a:p>
        </p:txBody>
      </p:sp>
    </p:spTree>
    <p:extLst>
      <p:ext uri="{BB962C8B-B14F-4D97-AF65-F5344CB8AC3E}">
        <p14:creationId xmlns:p14="http://schemas.microsoft.com/office/powerpoint/2010/main" val="1775567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E47150-9264-405D-A247-FE608EEF41E5}" type="slidenum">
              <a:rPr lang="en-IN" smtClean="0"/>
              <a:t>4</a:t>
            </a:fld>
            <a:endParaRPr lang="en-IN"/>
          </a:p>
        </p:txBody>
      </p:sp>
    </p:spTree>
    <p:extLst>
      <p:ext uri="{BB962C8B-B14F-4D97-AF65-F5344CB8AC3E}">
        <p14:creationId xmlns:p14="http://schemas.microsoft.com/office/powerpoint/2010/main" val="812334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6459CA-5819-45D1-8D5D-B8E0C1DA346B}"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1466868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6459CA-5819-45D1-8D5D-B8E0C1DA346B}"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645597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6459CA-5819-45D1-8D5D-B8E0C1DA346B}"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BC37723-D2B4-42D3-9DB6-F0CAE7E78AE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06481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36459CA-5819-45D1-8D5D-B8E0C1DA346B}" type="datetimeFigureOut">
              <a:rPr lang="en-IN" smtClean="0"/>
              <a:t>24-09-2024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3615711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36459CA-5819-45D1-8D5D-B8E0C1DA346B}" type="datetimeFigureOut">
              <a:rPr lang="en-IN" smtClean="0"/>
              <a:t>24-09-2024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BC37723-D2B4-42D3-9DB6-F0CAE7E78AE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2936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36459CA-5819-45D1-8D5D-B8E0C1DA346B}" type="datetimeFigureOut">
              <a:rPr lang="en-IN" smtClean="0"/>
              <a:t>24-09-2024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439659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459CA-5819-45D1-8D5D-B8E0C1DA346B}"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755568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459CA-5819-45D1-8D5D-B8E0C1DA346B}"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217887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6459CA-5819-45D1-8D5D-B8E0C1DA346B}"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3706864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6459CA-5819-45D1-8D5D-B8E0C1DA346B}" type="datetimeFigureOut">
              <a:rPr lang="en-IN" smtClean="0"/>
              <a:t>24-09-2024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2960221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6459CA-5819-45D1-8D5D-B8E0C1DA346B}" type="datetimeFigureOut">
              <a:rPr lang="en-IN" smtClean="0"/>
              <a:t>24-09-2024</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3236585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6459CA-5819-45D1-8D5D-B8E0C1DA346B}" type="datetimeFigureOut">
              <a:rPr lang="en-IN" smtClean="0"/>
              <a:t>24-09-2024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266682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6459CA-5819-45D1-8D5D-B8E0C1DA346B}" type="datetimeFigureOut">
              <a:rPr lang="en-IN" smtClean="0"/>
              <a:t>24-09-2024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737157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6459CA-5819-45D1-8D5D-B8E0C1DA346B}" type="datetimeFigureOut">
              <a:rPr lang="en-IN" smtClean="0"/>
              <a:t>24-09-2024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109029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6459CA-5819-45D1-8D5D-B8E0C1DA346B}" type="datetimeFigureOut">
              <a:rPr lang="en-IN" smtClean="0"/>
              <a:t>24-09-2024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1409741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6459CA-5819-45D1-8D5D-B8E0C1DA346B}" type="datetimeFigureOut">
              <a:rPr lang="en-IN" smtClean="0"/>
              <a:t>24-09-2024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BC37723-D2B4-42D3-9DB6-F0CAE7E78AE4}" type="slidenum">
              <a:rPr lang="en-IN" smtClean="0"/>
              <a:t>‹#›</a:t>
            </a:fld>
            <a:endParaRPr lang="en-IN"/>
          </a:p>
        </p:txBody>
      </p:sp>
    </p:spTree>
    <p:extLst>
      <p:ext uri="{BB962C8B-B14F-4D97-AF65-F5344CB8AC3E}">
        <p14:creationId xmlns:p14="http://schemas.microsoft.com/office/powerpoint/2010/main" val="340581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36459CA-5819-45D1-8D5D-B8E0C1DA346B}" type="datetimeFigureOut">
              <a:rPr lang="en-IN" smtClean="0"/>
              <a:t>24-09-2024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BC37723-D2B4-42D3-9DB6-F0CAE7E78AE4}" type="slidenum">
              <a:rPr lang="en-IN" smtClean="0"/>
              <a:t>‹#›</a:t>
            </a:fld>
            <a:endParaRPr lang="en-IN"/>
          </a:p>
        </p:txBody>
      </p:sp>
    </p:spTree>
    <p:extLst>
      <p:ext uri="{BB962C8B-B14F-4D97-AF65-F5344CB8AC3E}">
        <p14:creationId xmlns:p14="http://schemas.microsoft.com/office/powerpoint/2010/main" val="362643531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2658" y="272999"/>
            <a:ext cx="9851922" cy="2775001"/>
          </a:xfrm>
        </p:spPr>
        <p:txBody>
          <a:bodyPr>
            <a:normAutofit fontScale="90000"/>
          </a:bodyPr>
          <a:lstStyle/>
          <a:p>
            <a:r>
              <a:rPr kumimoji="0" lang="en-IN" sz="2700" b="1" i="0" u="none" strike="noStrike" kern="1200" cap="none" spc="0" normalizeH="0" baseline="0" noProof="0" dirty="0">
                <a:ln>
                  <a:noFill/>
                </a:ln>
                <a:gradFill>
                  <a:gsLst>
                    <a:gs pos="0">
                      <a:srgbClr val="7B32B2"/>
                    </a:gs>
                    <a:gs pos="100000">
                      <a:srgbClr val="401A5D"/>
                    </a:gs>
                  </a:gsLst>
                  <a:lin scaled="0"/>
                </a:gradFill>
                <a:effectLst/>
                <a:uLnTx/>
                <a:uFillTx/>
                <a:latin typeface="Bookman Old Style" panose="02050604050505020204" pitchFamily="18" charset="0"/>
                <a:ea typeface="+mn-ea"/>
                <a:cs typeface="+mn-cs"/>
              </a:rPr>
              <a:t>   MALLA REDDY COLLEGE OF ENGINEERING FOR WOMEN</a:t>
            </a:r>
            <a:r>
              <a:rPr kumimoji="0" lang="en-IN" sz="2700" b="1" i="0" u="none" strike="noStrike" kern="1200" cap="none" spc="0" normalizeH="0" baseline="0" noProof="0" dirty="0">
                <a:ln>
                  <a:noFill/>
                </a:ln>
                <a:gradFill>
                  <a:gsLst>
                    <a:gs pos="0">
                      <a:srgbClr val="012D86"/>
                    </a:gs>
                    <a:gs pos="100000">
                      <a:srgbClr val="0E2557"/>
                    </a:gs>
                  </a:gsLst>
                  <a:lin scaled="0"/>
                </a:gradFill>
                <a:effectLst/>
                <a:uLnTx/>
                <a:uFillTx/>
                <a:latin typeface="Bookman Old Style" panose="02050604050505020204" pitchFamily="18" charset="0"/>
                <a:ea typeface="+mn-ea"/>
                <a:cs typeface="+mn-cs"/>
              </a:rPr>
              <a:t> </a:t>
            </a:r>
            <a:r>
              <a:rPr kumimoji="0" lang="en-IN" sz="2700" u="none" strike="noStrike" cap="none" spc="0" normalizeH="0" baseline="0" dirty="0">
                <a:gradFill>
                  <a:gsLst>
                    <a:gs pos="0">
                      <a:srgbClr val="7B32B2"/>
                    </a:gs>
                    <a:gs pos="100000">
                      <a:srgbClr val="401A5D"/>
                    </a:gs>
                  </a:gsLst>
                  <a:lin scaled="0"/>
                </a:gradFill>
                <a:latin typeface="Bookman Old Style" panose="02050604050505020204" pitchFamily="18" charset="0"/>
              </a:rPr>
              <a:t> </a:t>
            </a:r>
            <a:br>
              <a:rPr kumimoji="0" lang="en-IN" sz="2700" u="none" strike="noStrike" cap="none" spc="0" normalizeH="0" baseline="0" dirty="0">
                <a:gradFill>
                  <a:gsLst>
                    <a:gs pos="0">
                      <a:srgbClr val="7B32B2"/>
                    </a:gs>
                    <a:gs pos="100000">
                      <a:srgbClr val="401A5D"/>
                    </a:gs>
                  </a:gsLst>
                  <a:lin scaled="0"/>
                </a:gradFill>
                <a:latin typeface="Bookman Old Style" panose="02050604050505020204" pitchFamily="18" charset="0"/>
              </a:rPr>
            </a:br>
            <a:r>
              <a:rPr kumimoji="0" lang="en-IN" sz="2700" u="none" strike="noStrike" cap="none" spc="0" normalizeH="0" baseline="0" dirty="0">
                <a:gradFill>
                  <a:gsLst>
                    <a:gs pos="0">
                      <a:srgbClr val="7B32B2"/>
                    </a:gs>
                    <a:gs pos="100000">
                      <a:srgbClr val="401A5D"/>
                    </a:gs>
                  </a:gsLst>
                  <a:lin scaled="0"/>
                </a:gradFill>
                <a:latin typeface="Bookman Old Style" panose="02050604050505020204" pitchFamily="18" charset="0"/>
              </a:rPr>
              <a:t>                           </a:t>
            </a:r>
            <a:r>
              <a:rPr kumimoji="0" lang="en-IN" sz="2000" b="1" u="none" strike="noStrike" cap="none" spc="0" normalizeH="0" baseline="0" dirty="0">
                <a:solidFill>
                  <a:srgbClr val="FF0000"/>
                </a:solidFill>
                <a:latin typeface="Bell MT" panose="02020503060305020303" pitchFamily="18" charset="0"/>
              </a:rPr>
              <a:t>An UGC Autonomous Institution</a:t>
            </a:r>
            <a:br>
              <a:rPr kumimoji="0" lang="en-IN" sz="2800" b="1" u="none" strike="noStrike" cap="none" spc="0" normalizeH="0" baseline="0" dirty="0">
                <a:solidFill>
                  <a:srgbClr val="FF0000"/>
                </a:solidFill>
                <a:latin typeface="Bookman Old Style" panose="02050604050505020204" pitchFamily="18" charset="0"/>
              </a:rPr>
            </a:br>
            <a:r>
              <a:rPr kumimoji="0" lang="en-IN" sz="2800" b="1" u="none" strike="noStrike" cap="none" spc="0" normalizeH="0" baseline="0" dirty="0">
                <a:solidFill>
                  <a:srgbClr val="FF0000"/>
                </a:solidFill>
                <a:latin typeface="Bookman Old Style" panose="02050604050505020204" pitchFamily="18" charset="0"/>
              </a:rPr>
              <a:t>             </a:t>
            </a:r>
            <a:r>
              <a:rPr kumimoji="0" lang="en-IN" sz="2000" b="1" i="1" u="none" strike="noStrike" cap="none" spc="0" normalizeH="0" baseline="0" dirty="0">
                <a:solidFill>
                  <a:schemeClr val="tx1"/>
                </a:solidFill>
                <a:latin typeface="Bookman Old Style" panose="02050604050505020204" pitchFamily="18" charset="0"/>
              </a:rPr>
              <a:t>Approved by AICTE New Delhi and Affiliated to JNTU</a:t>
            </a:r>
            <a:br>
              <a:rPr kumimoji="0" lang="en-IN" sz="2400" b="1" i="1" u="none" strike="noStrike" cap="none" spc="0" normalizeH="0" baseline="0" dirty="0">
                <a:solidFill>
                  <a:schemeClr val="tx1"/>
                </a:solidFill>
                <a:latin typeface="Bookman Old Style" panose="02050604050505020204" pitchFamily="18" charset="0"/>
              </a:rPr>
            </a:br>
            <a:r>
              <a:rPr kumimoji="0" lang="en-IN" sz="2400" b="1" i="1" u="none" strike="noStrike" cap="none" spc="0" normalizeH="0" baseline="0" dirty="0">
                <a:solidFill>
                  <a:schemeClr val="tx1"/>
                </a:solidFill>
                <a:latin typeface="Bookman Old Style" panose="02050604050505020204" pitchFamily="18" charset="0"/>
              </a:rPr>
              <a:t>                   </a:t>
            </a:r>
            <a:r>
              <a:rPr kumimoji="0" lang="en-IN" sz="2000" b="1" i="1" u="none" strike="noStrike" cap="none" spc="0" normalizeH="0" baseline="0" dirty="0">
                <a:solidFill>
                  <a:srgbClr val="92D050"/>
                </a:solidFill>
                <a:latin typeface="Bookman Old Style" panose="02050604050505020204" pitchFamily="18" charset="0"/>
              </a:rPr>
              <a:t>An</a:t>
            </a:r>
            <a:r>
              <a:rPr kumimoji="0" lang="en-IN" sz="2000" b="1" i="1" u="none" strike="noStrike" cap="none" spc="0" normalizeH="0" baseline="0" dirty="0">
                <a:solidFill>
                  <a:schemeClr val="tx1"/>
                </a:solidFill>
                <a:latin typeface="Bookman Old Style" panose="02050604050505020204" pitchFamily="18" charset="0"/>
              </a:rPr>
              <a:t> ISO 9001: 2015 Certified Institution</a:t>
            </a:r>
            <a:br>
              <a:rPr kumimoji="0" lang="en-IN" sz="2000" b="1" i="1" u="none" strike="noStrike" cap="none" spc="0" normalizeH="0" baseline="0" dirty="0">
                <a:solidFill>
                  <a:schemeClr val="tx1"/>
                </a:solidFill>
                <a:latin typeface="Bookman Old Style" panose="02050604050505020204" pitchFamily="18" charset="0"/>
              </a:rPr>
            </a:br>
            <a:r>
              <a:rPr kumimoji="0" lang="en-IN" sz="2000" b="1" i="1" u="none" strike="noStrike" cap="none" spc="0" normalizeH="0" baseline="0" dirty="0">
                <a:solidFill>
                  <a:schemeClr val="tx1"/>
                </a:solidFill>
                <a:latin typeface="Bookman Old Style" panose="02050604050505020204" pitchFamily="18" charset="0"/>
              </a:rPr>
              <a:t>                    </a:t>
            </a:r>
            <a:r>
              <a:rPr kumimoji="0" lang="en-IN" sz="2000" b="1" i="1" u="none" strike="noStrike" cap="none" spc="0" normalizeH="0" baseline="0" dirty="0">
                <a:solidFill>
                  <a:srgbClr val="0070C0"/>
                </a:solidFill>
                <a:latin typeface="Bookman Old Style" panose="02050604050505020204" pitchFamily="18" charset="0"/>
              </a:rPr>
              <a:t>Accredited by NBA and IIC 4-star Rating  </a:t>
            </a:r>
            <a:br>
              <a:rPr kumimoji="0" lang="en-IN" sz="2000" b="1" i="1" u="none" strike="noStrike" cap="none" spc="0" normalizeH="0" baseline="0" dirty="0">
                <a:solidFill>
                  <a:srgbClr val="0070C0"/>
                </a:solidFill>
                <a:latin typeface="Bookman Old Style" panose="02050604050505020204" pitchFamily="18" charset="0"/>
              </a:rPr>
            </a:br>
            <a:r>
              <a:rPr kumimoji="0" lang="en-IN" sz="2000" b="1" i="1" u="none" strike="noStrike" cap="none" spc="0" normalizeH="0" baseline="0" dirty="0">
                <a:solidFill>
                  <a:schemeClr val="tx1"/>
                </a:solidFill>
                <a:latin typeface="Bookman Old Style" panose="02050604050505020204" pitchFamily="18" charset="0"/>
              </a:rPr>
              <a:t>    </a:t>
            </a:r>
            <a:r>
              <a:rPr kumimoji="0" lang="en-IN" sz="2000" b="1" i="1" u="none" strike="noStrike" cap="none" spc="0" normalizeH="0" baseline="0" dirty="0">
                <a:solidFill>
                  <a:srgbClr val="00B050"/>
                </a:solidFill>
                <a:latin typeface="Bookman Old Style" panose="02050604050505020204" pitchFamily="18" charset="0"/>
              </a:rPr>
              <a:t>         India Rankings 2023-NIRF Innovation  Band 151-300</a:t>
            </a:r>
            <a:br>
              <a:rPr kumimoji="0" lang="en-IN" sz="2000" b="1" i="1" u="none" strike="noStrike" cap="none" spc="0" normalizeH="0" baseline="0" dirty="0">
                <a:solidFill>
                  <a:srgbClr val="00B050"/>
                </a:solidFill>
                <a:latin typeface="Bookman Old Style" panose="02050604050505020204" pitchFamily="18" charset="0"/>
              </a:rPr>
            </a:br>
            <a:r>
              <a:rPr kumimoji="0" lang="en-IN" sz="2000" b="1" i="1" u="none" strike="noStrike" cap="none" spc="0" normalizeH="0" baseline="0" dirty="0">
                <a:solidFill>
                  <a:srgbClr val="00B050"/>
                </a:solidFill>
                <a:latin typeface="Bookman Old Style" panose="02050604050505020204" pitchFamily="18" charset="0"/>
              </a:rPr>
              <a:t>        </a:t>
            </a:r>
            <a:r>
              <a:rPr kumimoji="0" lang="en-IN" sz="2000" b="1" i="1" u="none" strike="noStrike" cap="none" spc="0" normalizeH="0" baseline="0" dirty="0" err="1">
                <a:solidFill>
                  <a:schemeClr val="tx1"/>
                </a:solidFill>
                <a:latin typeface="Bookman Old Style" panose="02050604050505020204" pitchFamily="18" charset="0"/>
              </a:rPr>
              <a:t>Maisammaguda</a:t>
            </a:r>
            <a:r>
              <a:rPr kumimoji="0" lang="en-IN" sz="2000" b="1" i="1" u="none" strike="noStrike" cap="none" spc="0" normalizeH="0" baseline="0" dirty="0">
                <a:solidFill>
                  <a:schemeClr val="tx1"/>
                </a:solidFill>
                <a:latin typeface="Bookman Old Style" panose="02050604050505020204" pitchFamily="18" charset="0"/>
              </a:rPr>
              <a:t>, </a:t>
            </a:r>
            <a:r>
              <a:rPr kumimoji="0" lang="en-IN" sz="2000" b="1" i="1" u="none" strike="noStrike" cap="none" spc="0" normalizeH="0" baseline="0" dirty="0" err="1">
                <a:solidFill>
                  <a:schemeClr val="tx1"/>
                </a:solidFill>
                <a:latin typeface="Bookman Old Style" panose="02050604050505020204" pitchFamily="18" charset="0"/>
              </a:rPr>
              <a:t>Medchal</a:t>
            </a:r>
            <a:r>
              <a:rPr kumimoji="0" lang="en-IN" sz="2000" b="1" i="1" u="none" strike="noStrike" cap="none" spc="0" normalizeH="0" baseline="0" dirty="0">
                <a:solidFill>
                  <a:schemeClr val="tx1"/>
                </a:solidFill>
                <a:latin typeface="Bookman Old Style" panose="02050604050505020204" pitchFamily="18" charset="0"/>
              </a:rPr>
              <a:t> (</a:t>
            </a:r>
            <a:r>
              <a:rPr kumimoji="0" lang="en-IN" sz="2000" b="1" i="1" u="none" strike="noStrike" cap="none" spc="0" normalizeH="0" baseline="0" dirty="0" err="1">
                <a:solidFill>
                  <a:schemeClr val="tx1"/>
                </a:solidFill>
                <a:latin typeface="Bookman Old Style" panose="02050604050505020204" pitchFamily="18" charset="0"/>
              </a:rPr>
              <a:t>Dist</a:t>
            </a:r>
            <a:r>
              <a:rPr kumimoji="0" lang="en-IN" sz="2000" b="1" i="1" u="none" strike="noStrike" cap="none" spc="0" normalizeH="0" baseline="0" dirty="0">
                <a:solidFill>
                  <a:schemeClr val="tx1"/>
                </a:solidFill>
                <a:latin typeface="Bookman Old Style" panose="02050604050505020204" pitchFamily="18" charset="0"/>
              </a:rPr>
              <a:t>), Hyderabad -500100, Telangana.</a:t>
            </a:r>
            <a:br>
              <a:rPr lang="en-IN" sz="2000" b="1" i="1" dirty="0">
                <a:latin typeface="Bookman Old Style" panose="02050604050505020204" pitchFamily="18" charset="0"/>
              </a:rPr>
            </a:br>
            <a:r>
              <a:rPr lang="en-IN" sz="2000" b="1" i="1" dirty="0">
                <a:latin typeface="Bookman Old Style" panose="02050604050505020204" pitchFamily="18" charset="0"/>
              </a:rPr>
              <a:t>   </a:t>
            </a:r>
            <a:r>
              <a:rPr kumimoji="0" lang="en-IN" sz="2000" b="1" i="1" u="none" strike="noStrike" cap="none" spc="0" normalizeH="0" baseline="0" dirty="0">
                <a:solidFill>
                  <a:schemeClr val="tx1"/>
                </a:solidFill>
                <a:latin typeface="Bookman Old Style" panose="02050604050505020204" pitchFamily="18" charset="0"/>
              </a:rPr>
              <a:t>Tel:  9346118802     Email : rg.mrcew@gmail.com,    www.mrcew.ac.in</a:t>
            </a:r>
            <a:endParaRPr lang="en-IN" sz="2000" dirty="0"/>
          </a:p>
        </p:txBody>
      </p:sp>
      <p:sp>
        <p:nvSpPr>
          <p:cNvPr id="3" name="Content Placeholder 2"/>
          <p:cNvSpPr>
            <a:spLocks noGrp="1"/>
          </p:cNvSpPr>
          <p:nvPr>
            <p:ph idx="1"/>
          </p:nvPr>
        </p:nvSpPr>
        <p:spPr>
          <a:xfrm>
            <a:off x="1936955" y="3293806"/>
            <a:ext cx="10058400" cy="3001144"/>
          </a:xfrm>
        </p:spPr>
        <p:txBody>
          <a:bodyPr>
            <a:normAutofit fontScale="92500" lnSpcReduction="10000"/>
          </a:bodyPr>
          <a:lstStyle/>
          <a:p>
            <a:pPr marL="0" indent="0">
              <a:buNone/>
            </a:pPr>
            <a:r>
              <a:rPr kumimoji="0" lang="en-US" altLang="en-IN" sz="2800" b="1" i="0" u="none" strike="noStrike" kern="1200" cap="none" spc="0" normalizeH="0" baseline="0" noProof="0" dirty="0">
                <a:ln>
                  <a:noFill/>
                </a:ln>
                <a:solidFill>
                  <a:srgbClr val="FF0000"/>
                </a:solidFill>
                <a:effectLst/>
                <a:uLnTx/>
                <a:uFillTx/>
                <a:latin typeface="Bookman Old Style" panose="02050604050505020204" pitchFamily="18" charset="0"/>
                <a:ea typeface="+mn-ea"/>
                <a:cs typeface="+mn-cs"/>
              </a:rPr>
              <a:t> </a:t>
            </a:r>
            <a:r>
              <a:rPr kumimoji="0" lang="en-IN" sz="2400" b="1" i="0" u="none" strike="noStrike" kern="1200" cap="none" spc="0" normalizeH="0" baseline="0" noProof="0" dirty="0">
                <a:ln>
                  <a:noFill/>
                </a:ln>
                <a:solidFill>
                  <a:srgbClr val="FF0000"/>
                </a:solidFill>
                <a:effectLst/>
                <a:uLnTx/>
                <a:uFillTx/>
                <a:latin typeface="Bookman Old Style" panose="02050604050505020204" pitchFamily="18" charset="0"/>
                <a:ea typeface="+mn-ea"/>
                <a:cs typeface="+mn-cs"/>
              </a:rPr>
              <a:t>DEPARTMENT OF </a:t>
            </a:r>
            <a:r>
              <a:rPr lang="en-IN" sz="2400" b="1" dirty="0">
                <a:solidFill>
                  <a:srgbClr val="FF0000"/>
                </a:solidFill>
                <a:latin typeface="Bookman Old Style" panose="02050604050505020204" pitchFamily="18" charset="0"/>
              </a:rPr>
              <a:t>COMPUTER SCIENCE AND</a:t>
            </a:r>
            <a:r>
              <a:rPr kumimoji="0" lang="en-IN" sz="2400" b="1" i="0" u="none" strike="noStrike" kern="1200" cap="none" spc="0" normalizeH="0" baseline="0" noProof="0" dirty="0">
                <a:ln>
                  <a:noFill/>
                </a:ln>
                <a:solidFill>
                  <a:srgbClr val="FF0000"/>
                </a:solidFill>
                <a:effectLst/>
                <a:uLnTx/>
                <a:uFillTx/>
                <a:latin typeface="Bookman Old Style" panose="02050604050505020204" pitchFamily="18" charset="0"/>
                <a:ea typeface="+mn-ea"/>
                <a:cs typeface="+mn-cs"/>
              </a:rPr>
              <a:t> ENGINEERING</a:t>
            </a:r>
          </a:p>
          <a:p>
            <a:pPr marL="0" indent="0">
              <a:buNone/>
            </a:pPr>
            <a:r>
              <a:rPr lang="en-IN" sz="2000" b="1" dirty="0">
                <a:solidFill>
                  <a:srgbClr val="7030A0"/>
                </a:solidFill>
                <a:latin typeface="Bookman Old Style" panose="02050604050505020204" pitchFamily="18" charset="0"/>
              </a:rPr>
              <a:t>MULTI-CRITERIA AGRICULTURE RECOMMENDATION SYSTEM USING MACHINE LEARNING FOR CROP AND FERTILIZERS PREDICTION</a:t>
            </a:r>
          </a:p>
          <a:p>
            <a:pPr marL="0" indent="0">
              <a:buNone/>
            </a:pPr>
            <a:r>
              <a:rPr lang="en-IN" sz="2000" b="1" dirty="0">
                <a:solidFill>
                  <a:schemeClr val="tx1"/>
                </a:solidFill>
                <a:latin typeface="Bookman Old Style" panose="02050604050505020204" pitchFamily="18" charset="0"/>
              </a:rPr>
              <a:t>     </a:t>
            </a:r>
            <a:r>
              <a:rPr lang="en-IN" sz="1800" b="1" dirty="0">
                <a:solidFill>
                  <a:schemeClr val="tx1"/>
                </a:solidFill>
                <a:latin typeface="Bookman Old Style" panose="02050604050505020204" pitchFamily="18" charset="0"/>
              </a:rPr>
              <a:t>PRESENTED BY:                                               UNDER GUIDANCE OF:</a:t>
            </a:r>
          </a:p>
          <a:p>
            <a:pPr marL="0" indent="0">
              <a:buNone/>
            </a:pPr>
            <a:r>
              <a:rPr lang="en-IN" sz="1800" b="1" dirty="0">
                <a:solidFill>
                  <a:schemeClr val="tx1"/>
                </a:solidFill>
                <a:latin typeface="Bookman Old Style" panose="02050604050505020204" pitchFamily="18" charset="0"/>
              </a:rPr>
              <a:t>B.SRIYAMINI    21RG1A0573              K.PRASHANTH KUMAR</a:t>
            </a:r>
          </a:p>
          <a:p>
            <a:pPr marL="0" indent="0">
              <a:buNone/>
            </a:pPr>
            <a:r>
              <a:rPr lang="en-IN" sz="1800" b="1" dirty="0">
                <a:solidFill>
                  <a:schemeClr val="tx1"/>
                </a:solidFill>
                <a:latin typeface="Bookman Old Style" panose="02050604050505020204" pitchFamily="18" charset="0"/>
              </a:rPr>
              <a:t>K.SRIKANYA     21RG1A05C2</a:t>
            </a:r>
          </a:p>
          <a:p>
            <a:pPr marL="0" indent="0">
              <a:buNone/>
            </a:pPr>
            <a:r>
              <a:rPr lang="en-IN" sz="1800" b="1" dirty="0">
                <a:solidFill>
                  <a:schemeClr val="tx1"/>
                </a:solidFill>
                <a:latin typeface="Bookman Old Style" panose="02050604050505020204" pitchFamily="18" charset="0"/>
              </a:rPr>
              <a:t>MD.AISHA         21RG1A0599</a:t>
            </a:r>
          </a:p>
          <a:p>
            <a:pPr marL="0" indent="0">
              <a:buNone/>
            </a:pPr>
            <a:r>
              <a:rPr lang="en-IN" sz="1800" b="1" dirty="0">
                <a:solidFill>
                  <a:schemeClr val="tx1"/>
                </a:solidFill>
                <a:latin typeface="Bookman Old Style" panose="02050604050505020204" pitchFamily="18" charset="0"/>
              </a:rPr>
              <a:t>G.ANJALI           21RG1A0584</a:t>
            </a:r>
          </a:p>
          <a:p>
            <a:pPr marL="0" indent="0">
              <a:buNone/>
            </a:pPr>
            <a:endParaRPr kumimoji="0" lang="en-IN" sz="2000" b="1" i="0" u="none" strike="noStrike" kern="1200" cap="none" spc="0" normalizeH="0" baseline="0" noProof="0" dirty="0">
              <a:ln>
                <a:noFill/>
              </a:ln>
              <a:solidFill>
                <a:srgbClr val="92D050"/>
              </a:solidFill>
              <a:effectLst/>
              <a:uLnTx/>
              <a:uFillTx/>
              <a:latin typeface="Bookman Old Style" panose="02050604050505020204" pitchFamily="18" charset="0"/>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72" y="272999"/>
            <a:ext cx="1120417" cy="106188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4951-F7DE-35AE-5B18-6D894205B15C}"/>
              </a:ext>
            </a:extLst>
          </p:cNvPr>
          <p:cNvSpPr>
            <a:spLocks noGrp="1"/>
          </p:cNvSpPr>
          <p:nvPr>
            <p:ph type="title"/>
          </p:nvPr>
        </p:nvSpPr>
        <p:spPr>
          <a:xfrm>
            <a:off x="1672936" y="624110"/>
            <a:ext cx="9831675" cy="726708"/>
          </a:xfrm>
        </p:spPr>
        <p:txBody>
          <a:bodyPr>
            <a:normAutofit/>
          </a:bodyPr>
          <a:lstStyle/>
          <a:p>
            <a:r>
              <a:rPr lang="en-IN" sz="2400" dirty="0">
                <a:solidFill>
                  <a:schemeClr val="tx1"/>
                </a:solidFill>
              </a:rPr>
              <a:t>Split dataset:                                 </a:t>
            </a:r>
            <a:r>
              <a:rPr lang="en-IN" sz="2700" dirty="0">
                <a:solidFill>
                  <a:schemeClr val="tx1"/>
                </a:solidFill>
              </a:rPr>
              <a:t>After splitting dataset</a:t>
            </a:r>
            <a:r>
              <a:rPr lang="en-IN" dirty="0">
                <a:solidFill>
                  <a:schemeClr val="tx1"/>
                </a:solidFill>
              </a:rPr>
              <a:t>:</a:t>
            </a:r>
          </a:p>
        </p:txBody>
      </p:sp>
      <p:pic>
        <p:nvPicPr>
          <p:cNvPr id="6" name="Content Placeholder 5">
            <a:extLst>
              <a:ext uri="{FF2B5EF4-FFF2-40B4-BE49-F238E27FC236}">
                <a16:creationId xmlns:a16="http://schemas.microsoft.com/office/drawing/2014/main" id="{19D7920B-DD1A-1B45-4AB4-1FD9686C004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11728" y="1452880"/>
            <a:ext cx="6016336" cy="5228471"/>
          </a:xfrm>
        </p:spPr>
      </p:pic>
      <p:pic>
        <p:nvPicPr>
          <p:cNvPr id="8" name="Content Placeholder 7">
            <a:extLst>
              <a:ext uri="{FF2B5EF4-FFF2-40B4-BE49-F238E27FC236}">
                <a16:creationId xmlns:a16="http://schemas.microsoft.com/office/drawing/2014/main" id="{7A525013-264B-77DE-69A0-EEB5C0E8EE4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4710" y="1452881"/>
            <a:ext cx="5538354" cy="5228472"/>
          </a:xfrm>
        </p:spPr>
      </p:pic>
    </p:spTree>
    <p:extLst>
      <p:ext uri="{BB962C8B-B14F-4D97-AF65-F5344CB8AC3E}">
        <p14:creationId xmlns:p14="http://schemas.microsoft.com/office/powerpoint/2010/main" val="1761126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C0EF-6FE6-AD2F-37BC-221313129B13}"/>
              </a:ext>
            </a:extLst>
          </p:cNvPr>
          <p:cNvSpPr>
            <a:spLocks noGrp="1"/>
          </p:cNvSpPr>
          <p:nvPr>
            <p:ph type="title"/>
          </p:nvPr>
        </p:nvSpPr>
        <p:spPr>
          <a:xfrm>
            <a:off x="1838960" y="721360"/>
            <a:ext cx="9665651" cy="619760"/>
          </a:xfrm>
        </p:spPr>
        <p:txBody>
          <a:bodyPr>
            <a:normAutofit/>
          </a:bodyPr>
          <a:lstStyle/>
          <a:p>
            <a:r>
              <a:rPr lang="en-IN" sz="2400" dirty="0">
                <a:solidFill>
                  <a:schemeClr val="tx1"/>
                </a:solidFill>
              </a:rPr>
              <a:t>RUN_SVM:                                      Run RF Algorithm:</a:t>
            </a:r>
          </a:p>
        </p:txBody>
      </p:sp>
      <p:pic>
        <p:nvPicPr>
          <p:cNvPr id="6" name="Content Placeholder 5">
            <a:extLst>
              <a:ext uri="{FF2B5EF4-FFF2-40B4-BE49-F238E27FC236}">
                <a16:creationId xmlns:a16="http://schemas.microsoft.com/office/drawing/2014/main" id="{D0214110-FC7E-4E93-0043-E2961DD3925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6081" y="1473200"/>
            <a:ext cx="5801360" cy="5140960"/>
          </a:xfrm>
        </p:spPr>
      </p:pic>
      <p:pic>
        <p:nvPicPr>
          <p:cNvPr id="12" name="Content Placeholder 11">
            <a:extLst>
              <a:ext uri="{FF2B5EF4-FFF2-40B4-BE49-F238E27FC236}">
                <a16:creationId xmlns:a16="http://schemas.microsoft.com/office/drawing/2014/main" id="{30B51CB7-4ACB-F852-9AEB-5BF42BC0155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63360" y="1473200"/>
            <a:ext cx="5486400" cy="5140960"/>
          </a:xfrm>
        </p:spPr>
      </p:pic>
    </p:spTree>
    <p:extLst>
      <p:ext uri="{BB962C8B-B14F-4D97-AF65-F5344CB8AC3E}">
        <p14:creationId xmlns:p14="http://schemas.microsoft.com/office/powerpoint/2010/main" val="3821871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9F143-C9C9-269A-3411-7EA1D5C49B77}"/>
              </a:ext>
            </a:extLst>
          </p:cNvPr>
          <p:cNvSpPr>
            <a:spLocks noGrp="1"/>
          </p:cNvSpPr>
          <p:nvPr>
            <p:ph type="title"/>
          </p:nvPr>
        </p:nvSpPr>
        <p:spPr>
          <a:xfrm>
            <a:off x="1899920" y="751840"/>
            <a:ext cx="9604691" cy="579120"/>
          </a:xfrm>
        </p:spPr>
        <p:txBody>
          <a:bodyPr>
            <a:normAutofit/>
          </a:bodyPr>
          <a:lstStyle/>
          <a:p>
            <a:r>
              <a:rPr lang="en-IN" sz="2400" dirty="0">
                <a:solidFill>
                  <a:schemeClr val="tx1"/>
                </a:solidFill>
              </a:rPr>
              <a:t>Logistic Algorithm:                       Accuracy Graph:</a:t>
            </a:r>
          </a:p>
        </p:txBody>
      </p:sp>
      <p:pic>
        <p:nvPicPr>
          <p:cNvPr id="8" name="Content Placeholder 7">
            <a:extLst>
              <a:ext uri="{FF2B5EF4-FFF2-40B4-BE49-F238E27FC236}">
                <a16:creationId xmlns:a16="http://schemas.microsoft.com/office/drawing/2014/main" id="{7A3B8BAF-A8AE-08C1-34EF-6DB414484A4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92240" y="1559800"/>
            <a:ext cx="5554185" cy="4952758"/>
          </a:xfrm>
        </p:spPr>
      </p:pic>
      <p:pic>
        <p:nvPicPr>
          <p:cNvPr id="13" name="Content Placeholder 12">
            <a:extLst>
              <a:ext uri="{FF2B5EF4-FFF2-40B4-BE49-F238E27FC236}">
                <a16:creationId xmlns:a16="http://schemas.microsoft.com/office/drawing/2014/main" id="{5E0D902D-BEC3-E472-8CBB-5C2580FF2AA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06582" y="1559800"/>
            <a:ext cx="5554185" cy="4952758"/>
          </a:xfrm>
        </p:spPr>
      </p:pic>
    </p:spTree>
    <p:extLst>
      <p:ext uri="{BB962C8B-B14F-4D97-AF65-F5344CB8AC3E}">
        <p14:creationId xmlns:p14="http://schemas.microsoft.com/office/powerpoint/2010/main" val="3135067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2E2F-82B1-07D6-AC4C-2D7033C9AB82}"/>
              </a:ext>
            </a:extLst>
          </p:cNvPr>
          <p:cNvSpPr>
            <a:spLocks noGrp="1"/>
          </p:cNvSpPr>
          <p:nvPr>
            <p:ph type="title"/>
          </p:nvPr>
        </p:nvSpPr>
        <p:spPr>
          <a:xfrm>
            <a:off x="1620982" y="751840"/>
            <a:ext cx="9883631" cy="682105"/>
          </a:xfrm>
        </p:spPr>
        <p:txBody>
          <a:bodyPr>
            <a:normAutofit/>
          </a:bodyPr>
          <a:lstStyle/>
          <a:p>
            <a:r>
              <a:rPr lang="en-IN" sz="2400" dirty="0">
                <a:solidFill>
                  <a:schemeClr val="tx1"/>
                </a:solidFill>
              </a:rPr>
              <a:t>Preprocess:                              Before entering the values:</a:t>
            </a:r>
          </a:p>
        </p:txBody>
      </p:sp>
      <p:pic>
        <p:nvPicPr>
          <p:cNvPr id="5" name="Content Placeholder 4">
            <a:extLst>
              <a:ext uri="{FF2B5EF4-FFF2-40B4-BE49-F238E27FC236}">
                <a16:creationId xmlns:a16="http://schemas.microsoft.com/office/drawing/2014/main" id="{FF850544-271A-FC6E-3993-1EBFD23F77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073" y="1537855"/>
            <a:ext cx="5288972" cy="4966854"/>
          </a:xfrm>
        </p:spPr>
      </p:pic>
      <p:pic>
        <p:nvPicPr>
          <p:cNvPr id="6" name="Content Placeholder 5">
            <a:extLst>
              <a:ext uri="{FF2B5EF4-FFF2-40B4-BE49-F238E27FC236}">
                <a16:creationId xmlns:a16="http://schemas.microsoft.com/office/drawing/2014/main" id="{8A2C63EE-3523-2797-C7D7-4C1E168C7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555" y="1537855"/>
            <a:ext cx="5822371" cy="4966853"/>
          </a:xfrm>
          <a:prstGeom prst="rect">
            <a:avLst/>
          </a:prstGeom>
        </p:spPr>
      </p:pic>
    </p:spTree>
    <p:extLst>
      <p:ext uri="{BB962C8B-B14F-4D97-AF65-F5344CB8AC3E}">
        <p14:creationId xmlns:p14="http://schemas.microsoft.com/office/powerpoint/2010/main" val="144609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F96CA-7158-889F-95F0-E37B6AD5514A}"/>
              </a:ext>
            </a:extLst>
          </p:cNvPr>
          <p:cNvSpPr>
            <a:spLocks noGrp="1"/>
          </p:cNvSpPr>
          <p:nvPr>
            <p:ph type="title"/>
          </p:nvPr>
        </p:nvSpPr>
        <p:spPr>
          <a:xfrm>
            <a:off x="1595120" y="680720"/>
            <a:ext cx="9909491" cy="640080"/>
          </a:xfrm>
        </p:spPr>
        <p:txBody>
          <a:bodyPr>
            <a:normAutofit/>
          </a:bodyPr>
          <a:lstStyle/>
          <a:p>
            <a:r>
              <a:rPr lang="en-IN" sz="2400" dirty="0">
                <a:solidFill>
                  <a:schemeClr val="tx1"/>
                </a:solidFill>
              </a:rPr>
              <a:t>Enter </a:t>
            </a:r>
            <a:r>
              <a:rPr lang="en-IN" sz="2700" dirty="0">
                <a:solidFill>
                  <a:schemeClr val="tx1"/>
                </a:solidFill>
              </a:rPr>
              <a:t>the values:                        After entering the values:</a:t>
            </a:r>
          </a:p>
        </p:txBody>
      </p:sp>
      <p:pic>
        <p:nvPicPr>
          <p:cNvPr id="8" name="Content Placeholder 7">
            <a:extLst>
              <a:ext uri="{FF2B5EF4-FFF2-40B4-BE49-F238E27FC236}">
                <a16:creationId xmlns:a16="http://schemas.microsoft.com/office/drawing/2014/main" id="{C7FCAC29-67A9-BBC2-38C9-996E3B4D16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6080" y="1422400"/>
            <a:ext cx="5709920" cy="5335155"/>
          </a:xfrm>
        </p:spPr>
      </p:pic>
      <p:pic>
        <p:nvPicPr>
          <p:cNvPr id="11" name="Content Placeholder 7">
            <a:extLst>
              <a:ext uri="{FF2B5EF4-FFF2-40B4-BE49-F238E27FC236}">
                <a16:creationId xmlns:a16="http://schemas.microsoft.com/office/drawing/2014/main" id="{A04060BD-2BA3-2DD3-40D1-0BD72172E83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48400" y="1422400"/>
            <a:ext cx="5811519" cy="5335155"/>
          </a:xfrm>
        </p:spPr>
      </p:pic>
    </p:spTree>
    <p:extLst>
      <p:ext uri="{BB962C8B-B14F-4D97-AF65-F5344CB8AC3E}">
        <p14:creationId xmlns:p14="http://schemas.microsoft.com/office/powerpoint/2010/main" val="2009651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DC825-D02A-C4FE-CEEE-01B76E96796F}"/>
              </a:ext>
            </a:extLst>
          </p:cNvPr>
          <p:cNvSpPr>
            <a:spLocks noGrp="1"/>
          </p:cNvSpPr>
          <p:nvPr>
            <p:ph type="title"/>
          </p:nvPr>
        </p:nvSpPr>
        <p:spPr>
          <a:xfrm>
            <a:off x="1558636" y="696190"/>
            <a:ext cx="9945976" cy="581891"/>
          </a:xfrm>
        </p:spPr>
        <p:txBody>
          <a:bodyPr>
            <a:normAutofit/>
          </a:bodyPr>
          <a:lstStyle/>
          <a:p>
            <a:r>
              <a:rPr lang="en-IN" sz="2400" dirty="0">
                <a:solidFill>
                  <a:schemeClr val="tx1"/>
                </a:solidFill>
              </a:rPr>
              <a:t>Prediction of crop:                        Final output:</a:t>
            </a:r>
          </a:p>
        </p:txBody>
      </p:sp>
      <p:pic>
        <p:nvPicPr>
          <p:cNvPr id="6" name="Content Placeholder 5">
            <a:extLst>
              <a:ext uri="{FF2B5EF4-FFF2-40B4-BE49-F238E27FC236}">
                <a16:creationId xmlns:a16="http://schemas.microsoft.com/office/drawing/2014/main" id="{8027D74D-7452-0BB5-01A3-CDDF10A877D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3840" y="1422256"/>
            <a:ext cx="5961121" cy="5185063"/>
          </a:xfrm>
        </p:spPr>
      </p:pic>
      <p:pic>
        <p:nvPicPr>
          <p:cNvPr id="12" name="Content Placeholder 4">
            <a:extLst>
              <a:ext uri="{FF2B5EF4-FFF2-40B4-BE49-F238E27FC236}">
                <a16:creationId xmlns:a16="http://schemas.microsoft.com/office/drawing/2014/main" id="{01C9E768-833F-1952-ABC6-804643D7685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9840" y="1422256"/>
            <a:ext cx="5730240" cy="5185062"/>
          </a:xfrm>
        </p:spPr>
      </p:pic>
    </p:spTree>
    <p:extLst>
      <p:ext uri="{BB962C8B-B14F-4D97-AF65-F5344CB8AC3E}">
        <p14:creationId xmlns:p14="http://schemas.microsoft.com/office/powerpoint/2010/main" val="115481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EDF5-6248-348F-EE11-211DAB5D8E8A}"/>
              </a:ext>
            </a:extLst>
          </p:cNvPr>
          <p:cNvSpPr>
            <a:spLocks noGrp="1"/>
          </p:cNvSpPr>
          <p:nvPr>
            <p:ph type="title"/>
          </p:nvPr>
        </p:nvSpPr>
        <p:spPr>
          <a:xfrm>
            <a:off x="1759975" y="624110"/>
            <a:ext cx="9744638" cy="1280890"/>
          </a:xfrm>
        </p:spPr>
        <p:txBody>
          <a:bodyPr/>
          <a:lstStyle/>
          <a:p>
            <a:r>
              <a:rPr lang="en-IN" dirty="0">
                <a:latin typeface="Bell MT" panose="02020503060305020303" pitchFamily="18" charset="0"/>
              </a:rPr>
              <a:t>ADVANTAGES</a:t>
            </a:r>
          </a:p>
        </p:txBody>
      </p:sp>
      <p:sp>
        <p:nvSpPr>
          <p:cNvPr id="3" name="Content Placeholder 2">
            <a:extLst>
              <a:ext uri="{FF2B5EF4-FFF2-40B4-BE49-F238E27FC236}">
                <a16:creationId xmlns:a16="http://schemas.microsoft.com/office/drawing/2014/main" id="{12965735-A03A-B149-B073-F01E458595B3}"/>
              </a:ext>
            </a:extLst>
          </p:cNvPr>
          <p:cNvSpPr>
            <a:spLocks noGrp="1"/>
          </p:cNvSpPr>
          <p:nvPr>
            <p:ph idx="1"/>
          </p:nvPr>
        </p:nvSpPr>
        <p:spPr>
          <a:xfrm>
            <a:off x="1632156" y="1671484"/>
            <a:ext cx="9616818" cy="3816951"/>
          </a:xfrm>
        </p:spPr>
        <p:txBody>
          <a:bodyPr>
            <a:normAutofit/>
          </a:bodyPr>
          <a:lstStyle/>
          <a:p>
            <a:r>
              <a:rPr lang="en-US" sz="2400" dirty="0">
                <a:solidFill>
                  <a:schemeClr val="tx1"/>
                </a:solidFill>
              </a:rPr>
              <a:t> </a:t>
            </a:r>
            <a:r>
              <a:rPr lang="en-US" sz="2800" dirty="0">
                <a:solidFill>
                  <a:schemeClr val="tx1"/>
                </a:solidFill>
                <a:latin typeface="Aptos Display" panose="020B0004020202020204" pitchFamily="34" charset="0"/>
              </a:rPr>
              <a:t>Give good accuracy for the considered dataset</a:t>
            </a:r>
          </a:p>
          <a:p>
            <a:r>
              <a:rPr lang="en-US" sz="2800" dirty="0">
                <a:solidFill>
                  <a:schemeClr val="tx1"/>
                </a:solidFill>
                <a:latin typeface="Aptos Display" panose="020B0004020202020204" pitchFamily="34" charset="0"/>
              </a:rPr>
              <a:t>Crop prediction accuracy helps farmers to get better cultivation and yield by using this technique.</a:t>
            </a:r>
          </a:p>
          <a:p>
            <a:r>
              <a:rPr lang="en-US" sz="2800" dirty="0">
                <a:solidFill>
                  <a:schemeClr val="tx1"/>
                </a:solidFill>
                <a:latin typeface="Aptos Display" panose="020B0004020202020204" pitchFamily="34" charset="0"/>
              </a:rPr>
              <a:t>Fertilizer is suggested.</a:t>
            </a:r>
            <a:endParaRPr lang="en-IN" sz="2800" dirty="0">
              <a:solidFill>
                <a:schemeClr val="tx1"/>
              </a:solidFill>
              <a:latin typeface="Aptos Display" panose="020B0004020202020204" pitchFamily="34" charset="0"/>
            </a:endParaRPr>
          </a:p>
        </p:txBody>
      </p:sp>
    </p:spTree>
    <p:extLst>
      <p:ext uri="{BB962C8B-B14F-4D97-AF65-F5344CB8AC3E}">
        <p14:creationId xmlns:p14="http://schemas.microsoft.com/office/powerpoint/2010/main" val="4104930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E9E78-6920-BE3B-2065-C438FA549F1B}"/>
              </a:ext>
            </a:extLst>
          </p:cNvPr>
          <p:cNvSpPr>
            <a:spLocks noGrp="1"/>
          </p:cNvSpPr>
          <p:nvPr>
            <p:ph type="title"/>
          </p:nvPr>
        </p:nvSpPr>
        <p:spPr>
          <a:xfrm>
            <a:off x="1838633" y="624110"/>
            <a:ext cx="9665980" cy="673748"/>
          </a:xfrm>
        </p:spPr>
        <p:txBody>
          <a:bodyPr/>
          <a:lstStyle/>
          <a:p>
            <a:r>
              <a:rPr lang="en-IN" dirty="0">
                <a:solidFill>
                  <a:srgbClr val="002060"/>
                </a:solidFill>
                <a:latin typeface="Bell MT" panose="02020503060305020303" pitchFamily="18" charset="0"/>
              </a:rPr>
              <a:t>APPLICATIONS:</a:t>
            </a:r>
          </a:p>
        </p:txBody>
      </p:sp>
      <p:sp>
        <p:nvSpPr>
          <p:cNvPr id="3" name="Content Placeholder 2">
            <a:extLst>
              <a:ext uri="{FF2B5EF4-FFF2-40B4-BE49-F238E27FC236}">
                <a16:creationId xmlns:a16="http://schemas.microsoft.com/office/drawing/2014/main" id="{7FC5EAB1-33ED-6BDD-E781-945290B2A9F6}"/>
              </a:ext>
            </a:extLst>
          </p:cNvPr>
          <p:cNvSpPr>
            <a:spLocks noGrp="1"/>
          </p:cNvSpPr>
          <p:nvPr>
            <p:ph idx="1"/>
          </p:nvPr>
        </p:nvSpPr>
        <p:spPr>
          <a:xfrm>
            <a:off x="1484670" y="1455174"/>
            <a:ext cx="10618839" cy="5402826"/>
          </a:xfrm>
        </p:spPr>
        <p:txBody>
          <a:bodyPr>
            <a:noAutofit/>
          </a:bodyPr>
          <a:lstStyle/>
          <a:p>
            <a:r>
              <a:rPr lang="en-US" sz="2400" dirty="0">
                <a:solidFill>
                  <a:schemeClr val="tx1"/>
                </a:solidFill>
                <a:latin typeface="Aptos Display" panose="020B0004020202020204" pitchFamily="34" charset="0"/>
              </a:rPr>
              <a:t>Crop Selection : Algorithms analyze soil type, climate conditions, and historical data to recommend the most suitable crops for a specific region.</a:t>
            </a:r>
          </a:p>
          <a:p>
            <a:r>
              <a:rPr lang="en-US" sz="2400" dirty="0">
                <a:solidFill>
                  <a:schemeClr val="tx1"/>
                </a:solidFill>
                <a:latin typeface="Aptos Display" panose="020B0004020202020204" pitchFamily="34" charset="0"/>
              </a:rPr>
              <a:t>Yield Prediction : Machine learning models predict crop yields based on various factors, including weather patterns, soil health, and farming practices.</a:t>
            </a:r>
          </a:p>
          <a:p>
            <a:r>
              <a:rPr lang="en-US" sz="2400" dirty="0">
                <a:solidFill>
                  <a:schemeClr val="tx1"/>
                </a:solidFill>
                <a:latin typeface="Aptos Display" panose="020B0004020202020204" pitchFamily="34" charset="0"/>
              </a:rPr>
              <a:t>Fertilizer Recommendation : Systems provide tailored fertilizer suggestions based on soil nutrient levels, crop requirements, and growth stages to optimize plant health and yield.</a:t>
            </a:r>
          </a:p>
          <a:p>
            <a:r>
              <a:rPr lang="en-US" sz="2400" dirty="0">
                <a:solidFill>
                  <a:schemeClr val="tx1"/>
                </a:solidFill>
                <a:latin typeface="Aptos Display" panose="020B0004020202020204" pitchFamily="34" charset="0"/>
              </a:rPr>
              <a:t>Pest and Disease Management : Predictive analytics can identify potential pest infestations or diseases, allowing for timely interventions and recommendations for crop protection measures</a:t>
            </a:r>
            <a:r>
              <a:rPr lang="en-US" sz="2400" dirty="0">
                <a:solidFill>
                  <a:schemeClr val="tx1"/>
                </a:solidFill>
              </a:rPr>
              <a:t>.</a:t>
            </a:r>
            <a:endParaRPr lang="en-IN" sz="2400" dirty="0">
              <a:solidFill>
                <a:schemeClr val="tx1"/>
              </a:solidFill>
            </a:endParaRPr>
          </a:p>
        </p:txBody>
      </p:sp>
    </p:spTree>
    <p:extLst>
      <p:ext uri="{BB962C8B-B14F-4D97-AF65-F5344CB8AC3E}">
        <p14:creationId xmlns:p14="http://schemas.microsoft.com/office/powerpoint/2010/main" val="2536727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9807" y="462116"/>
            <a:ext cx="9734806" cy="1061884"/>
          </a:xfrm>
        </p:spPr>
        <p:txBody>
          <a:bodyPr>
            <a:noAutofit/>
          </a:bodyPr>
          <a:lstStyle/>
          <a:p>
            <a:r>
              <a:rPr lang="en-US" sz="6600" b="1" dirty="0">
                <a:solidFill>
                  <a:srgbClr val="002060"/>
                </a:solidFill>
                <a:latin typeface="Bell MT" panose="02020503060305020303" pitchFamily="18" charset="0"/>
                <a:ea typeface="Optima" pitchFamily="34" charset="-122"/>
                <a:cs typeface="Optima" pitchFamily="34" charset="-120"/>
              </a:rPr>
              <a:t>CONCLUSION</a:t>
            </a:r>
            <a:br>
              <a:rPr lang="en-US" sz="6600" dirty="0">
                <a:latin typeface="Bell MT" panose="02020503060305020303" pitchFamily="18" charset="0"/>
              </a:rPr>
            </a:br>
            <a:endParaRPr lang="en-IN" sz="6600" dirty="0">
              <a:latin typeface="Bell MT" panose="02020503060305020303" pitchFamily="18" charset="0"/>
            </a:endParaRPr>
          </a:p>
        </p:txBody>
      </p:sp>
      <p:sp>
        <p:nvSpPr>
          <p:cNvPr id="3" name="Content Placeholder 2"/>
          <p:cNvSpPr>
            <a:spLocks noGrp="1"/>
          </p:cNvSpPr>
          <p:nvPr>
            <p:ph idx="1"/>
          </p:nvPr>
        </p:nvSpPr>
        <p:spPr>
          <a:xfrm>
            <a:off x="658760" y="1524000"/>
            <a:ext cx="7678995" cy="5032664"/>
          </a:xfrm>
        </p:spPr>
        <p:txBody>
          <a:bodyPr>
            <a:normAutofit/>
          </a:bodyPr>
          <a:lstStyle/>
          <a:p>
            <a:r>
              <a:rPr lang="en-US" sz="2800" dirty="0">
                <a:latin typeface="Aptos Display" panose="020B0004020202020204" pitchFamily="34" charset="0"/>
              </a:rPr>
              <a:t>Machine learning can be used to create agricultural recommendation systems that help farmers choose crops and fertilizers for their soil.</a:t>
            </a:r>
          </a:p>
          <a:p>
            <a:r>
              <a:rPr lang="en-US" sz="2800" dirty="0">
                <a:latin typeface="Aptos Display" panose="020B0004020202020204" pitchFamily="34" charset="0"/>
              </a:rPr>
              <a:t>These systems can help farmers increase crop yields and maximize profits by considering factors like rainfall, temperature, and soil nutrients.</a:t>
            </a:r>
          </a:p>
          <a:p>
            <a:r>
              <a:rPr lang="en-US" sz="2800" dirty="0">
                <a:latin typeface="Aptos Display" panose="020B0004020202020204" pitchFamily="34" charset="0"/>
              </a:rPr>
              <a:t>As technology advances and more data becomes available, these systems will continue to evolve, further supporting the goal of efficient and sustainable agricultural practices.</a:t>
            </a:r>
            <a:endParaRPr lang="en-IN" sz="2800" dirty="0">
              <a:latin typeface="Aptos Display" panose="020B0004020202020204" pitchFamily="34" charset="0"/>
            </a:endParaRPr>
          </a:p>
        </p:txBody>
      </p:sp>
      <p:pic>
        <p:nvPicPr>
          <p:cNvPr id="5" name="Picture 4"/>
          <p:cNvPicPr>
            <a:picLocks noChangeAspect="1"/>
          </p:cNvPicPr>
          <p:nvPr/>
        </p:nvPicPr>
        <p:blipFill>
          <a:blip r:embed="rId2"/>
          <a:stretch>
            <a:fillRect/>
          </a:stretch>
        </p:blipFill>
        <p:spPr>
          <a:xfrm>
            <a:off x="8369968" y="1612490"/>
            <a:ext cx="3704268" cy="42687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DCD6-8C24-725D-F9B9-25B8686BBE76}"/>
              </a:ext>
            </a:extLst>
          </p:cNvPr>
          <p:cNvSpPr>
            <a:spLocks noGrp="1"/>
          </p:cNvSpPr>
          <p:nvPr>
            <p:ph type="title"/>
          </p:nvPr>
        </p:nvSpPr>
        <p:spPr>
          <a:xfrm>
            <a:off x="1920240" y="629920"/>
            <a:ext cx="8806945" cy="1066800"/>
          </a:xfrm>
        </p:spPr>
        <p:txBody>
          <a:bodyPr>
            <a:normAutofit fontScale="90000"/>
          </a:bodyPr>
          <a:lstStyle/>
          <a:p>
            <a:r>
              <a:rPr lang="en-US" sz="4400" dirty="0">
                <a:solidFill>
                  <a:srgbClr val="002060"/>
                </a:solidFill>
                <a:latin typeface="Bell MT" panose="02020503060305020303" pitchFamily="18" charset="0"/>
                <a:cs typeface="Times New Roman" panose="02020603050405020304" pitchFamily="18" charset="0"/>
              </a:rPr>
              <a:t>Future Scope</a:t>
            </a:r>
            <a:br>
              <a:rPr lang="en-US" sz="4400" dirty="0">
                <a:solidFill>
                  <a:schemeClr val="tx1"/>
                </a:solidFill>
                <a:latin typeface="Bell MT" panose="02020503060305020303" pitchFamily="18" charset="0"/>
                <a:cs typeface="Times New Roman" panose="02020603050405020304" pitchFamily="18" charset="0"/>
              </a:rPr>
            </a:br>
            <a:endParaRPr lang="en-IN" dirty="0">
              <a:latin typeface="Bell MT" panose="02020503060305020303" pitchFamily="18" charset="0"/>
            </a:endParaRPr>
          </a:p>
        </p:txBody>
      </p:sp>
      <p:sp>
        <p:nvSpPr>
          <p:cNvPr id="3" name="Content Placeholder 2">
            <a:extLst>
              <a:ext uri="{FF2B5EF4-FFF2-40B4-BE49-F238E27FC236}">
                <a16:creationId xmlns:a16="http://schemas.microsoft.com/office/drawing/2014/main" id="{48142E69-D6A2-88BD-466F-BEA1A5473406}"/>
              </a:ext>
            </a:extLst>
          </p:cNvPr>
          <p:cNvSpPr>
            <a:spLocks noGrp="1"/>
          </p:cNvSpPr>
          <p:nvPr>
            <p:ph idx="1"/>
          </p:nvPr>
        </p:nvSpPr>
        <p:spPr>
          <a:xfrm>
            <a:off x="1745672" y="1452880"/>
            <a:ext cx="10255827" cy="5059680"/>
          </a:xfrm>
        </p:spPr>
        <p:txBody>
          <a:bodyPr>
            <a:normAutofit/>
          </a:bodyPr>
          <a:lstStyle/>
          <a:p>
            <a:pPr>
              <a:buFont typeface="Wingdings" panose="05000000000000000000" pitchFamily="2" charset="2"/>
              <a:buChar char="Ø"/>
            </a:pPr>
            <a:r>
              <a:rPr lang="en-US" sz="2400" dirty="0">
                <a:solidFill>
                  <a:schemeClr val="tx1"/>
                </a:solidFill>
                <a:latin typeface="Aptos Display" panose="020B0004020202020204" pitchFamily="34" charset="0"/>
              </a:rPr>
              <a:t>Some future work could include identifying diseases in recommended crops and suggesting pest control techniques.</a:t>
            </a:r>
          </a:p>
          <a:p>
            <a:pPr>
              <a:buFont typeface="Wingdings" panose="05000000000000000000" pitchFamily="2" charset="2"/>
              <a:buChar char="Ø"/>
            </a:pPr>
            <a:r>
              <a:rPr lang="en-US" sz="2400" dirty="0">
                <a:solidFill>
                  <a:schemeClr val="tx1"/>
                </a:solidFill>
                <a:latin typeface="Aptos Display" panose="020B0004020202020204" pitchFamily="34" charset="0"/>
              </a:rPr>
              <a:t>Future Work on this can add many options such as:</a:t>
            </a:r>
          </a:p>
          <a:p>
            <a:pPr algn="ctr">
              <a:buFont typeface="Arial" panose="020B0604020202020204" pitchFamily="34" charset="0"/>
              <a:buChar char="•"/>
            </a:pPr>
            <a:r>
              <a:rPr lang="en-US" sz="2400" dirty="0">
                <a:solidFill>
                  <a:schemeClr val="tx1"/>
                </a:solidFill>
                <a:latin typeface="Aptos Display" panose="020B0004020202020204" pitchFamily="34" charset="0"/>
              </a:rPr>
              <a:t>Diagnosis and prevention of plant diseases, predicting plant species.</a:t>
            </a:r>
          </a:p>
          <a:p>
            <a:pPr algn="ctr">
              <a:buFont typeface="Arial" panose="020B0604020202020204" pitchFamily="34" charset="0"/>
              <a:buChar char="•"/>
            </a:pPr>
            <a:r>
              <a:rPr lang="en-US" sz="2400" dirty="0">
                <a:solidFill>
                  <a:schemeClr val="tx1"/>
                </a:solidFill>
                <a:latin typeface="Aptos Display" panose="020B0004020202020204" pitchFamily="34" charset="0"/>
              </a:rPr>
              <a:t>Current Market Conditions and analysis for information on crop.</a:t>
            </a:r>
            <a:r>
              <a:rPr lang="en-IN" sz="2400" dirty="0">
                <a:solidFill>
                  <a:schemeClr val="tx1"/>
                </a:solidFill>
                <a:latin typeface="Aptos Display" panose="020B0004020202020204" pitchFamily="34" charset="0"/>
              </a:rPr>
              <a:t>  </a:t>
            </a:r>
          </a:p>
          <a:p>
            <a:pPr>
              <a:buFont typeface="Wingdings" panose="05000000000000000000" pitchFamily="2" charset="2"/>
              <a:buChar char="Ø"/>
            </a:pPr>
            <a:r>
              <a:rPr lang="en-US" sz="2400" dirty="0">
                <a:solidFill>
                  <a:schemeClr val="tx1"/>
                </a:solidFill>
                <a:latin typeface="Aptos Display" panose="020B0004020202020204" pitchFamily="34" charset="0"/>
              </a:rPr>
              <a:t> The mobile app can be developed to assist farmers with uploading farm photos.</a:t>
            </a:r>
          </a:p>
          <a:p>
            <a:pPr>
              <a:buFont typeface="Wingdings" panose="05000000000000000000" pitchFamily="2" charset="2"/>
              <a:buChar char="Ø"/>
            </a:pPr>
            <a:r>
              <a:rPr lang="en-US" sz="2400" dirty="0">
                <a:solidFill>
                  <a:schemeClr val="tx1"/>
                </a:solidFill>
                <a:latin typeface="Aptos Display" panose="020B0004020202020204" pitchFamily="34" charset="0"/>
              </a:rPr>
              <a:t>Continuous advancements in technology and data analytics will further refine these applications, leading to smarter agricultural practices.</a:t>
            </a:r>
          </a:p>
          <a:p>
            <a:pPr>
              <a:buFont typeface="Wingdings" panose="05000000000000000000" pitchFamily="2" charset="2"/>
              <a:buChar char="Ø"/>
            </a:pPr>
            <a:endParaRPr lang="en-US" sz="2400" dirty="0">
              <a:solidFill>
                <a:schemeClr val="tx1"/>
              </a:solidFill>
              <a:latin typeface="Aptos Display" panose="020B0004020202020204" pitchFamily="34" charset="0"/>
            </a:endParaRPr>
          </a:p>
          <a:p>
            <a:pPr>
              <a:buFont typeface="Wingdings" panose="05000000000000000000" pitchFamily="2" charset="2"/>
              <a:buChar char="Ø"/>
            </a:pPr>
            <a:endParaRPr lang="en-US" sz="2400" dirty="0">
              <a:solidFill>
                <a:schemeClr val="tx1"/>
              </a:solidFill>
            </a:endParaRPr>
          </a:p>
          <a:p>
            <a:pPr marL="45720" indent="0">
              <a:buNone/>
            </a:pPr>
            <a:endParaRPr lang="en-IN" sz="2800" dirty="0">
              <a:solidFill>
                <a:schemeClr val="tx1"/>
              </a:solidFill>
            </a:endParaRPr>
          </a:p>
        </p:txBody>
      </p:sp>
    </p:spTree>
    <p:extLst>
      <p:ext uri="{BB962C8B-B14F-4D97-AF65-F5344CB8AC3E}">
        <p14:creationId xmlns:p14="http://schemas.microsoft.com/office/powerpoint/2010/main" val="96513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56664-FB6F-92F6-E43E-10BA9D8F84DD}"/>
              </a:ext>
            </a:extLst>
          </p:cNvPr>
          <p:cNvSpPr>
            <a:spLocks noGrp="1"/>
          </p:cNvSpPr>
          <p:nvPr>
            <p:ph type="title"/>
          </p:nvPr>
        </p:nvSpPr>
        <p:spPr>
          <a:xfrm>
            <a:off x="1720644" y="609600"/>
            <a:ext cx="9297875" cy="757084"/>
          </a:xfrm>
        </p:spPr>
        <p:txBody>
          <a:bodyPr/>
          <a:lstStyle/>
          <a:p>
            <a:r>
              <a:rPr lang="en-IN" dirty="0">
                <a:solidFill>
                  <a:srgbClr val="002060"/>
                </a:solidFill>
                <a:latin typeface="Bell MT" panose="02020503060305020303" pitchFamily="18" charset="0"/>
              </a:rPr>
              <a:t>Content</a:t>
            </a:r>
          </a:p>
        </p:txBody>
      </p:sp>
      <p:sp>
        <p:nvSpPr>
          <p:cNvPr id="3" name="Content Placeholder 2">
            <a:extLst>
              <a:ext uri="{FF2B5EF4-FFF2-40B4-BE49-F238E27FC236}">
                <a16:creationId xmlns:a16="http://schemas.microsoft.com/office/drawing/2014/main" id="{56F1F17D-F2DA-39B9-89E5-A718E052B0C3}"/>
              </a:ext>
            </a:extLst>
          </p:cNvPr>
          <p:cNvSpPr>
            <a:spLocks noGrp="1"/>
          </p:cNvSpPr>
          <p:nvPr>
            <p:ph idx="1"/>
          </p:nvPr>
        </p:nvSpPr>
        <p:spPr>
          <a:xfrm>
            <a:off x="1877961" y="1524000"/>
            <a:ext cx="9137910" cy="4572000"/>
          </a:xfrm>
        </p:spPr>
        <p:txBody>
          <a:bodyPr>
            <a:normAutofit lnSpcReduction="10000"/>
          </a:bodyPr>
          <a:lstStyle/>
          <a:p>
            <a:r>
              <a:rPr lang="en-US" sz="2000" dirty="0">
                <a:solidFill>
                  <a:schemeClr val="tx1"/>
                </a:solidFill>
                <a:latin typeface="Times New Roman" panose="02020603050405020304" pitchFamily="18" charset="0"/>
                <a:cs typeface="Times New Roman" panose="02020603050405020304" pitchFamily="18" charset="0"/>
              </a:rPr>
              <a:t>Abstract</a:t>
            </a:r>
          </a:p>
          <a:p>
            <a:r>
              <a:rPr lang="en-US" sz="1900" dirty="0">
                <a:solidFill>
                  <a:schemeClr val="tx1"/>
                </a:solidFill>
                <a:latin typeface="Times New Roman" panose="02020603050405020304" pitchFamily="18" charset="0"/>
                <a:ea typeface="SimSun-ExtB" panose="02010609060101010101" pitchFamily="49" charset="-122"/>
                <a:cs typeface="Times New Roman" panose="02020603050405020304" pitchFamily="18" charset="0"/>
              </a:rPr>
              <a:t>Introduction</a:t>
            </a:r>
          </a:p>
          <a:p>
            <a:r>
              <a:rPr lang="en-US" sz="2000" dirty="0">
                <a:solidFill>
                  <a:schemeClr val="tx1"/>
                </a:solidFill>
                <a:latin typeface="Times New Roman" panose="02020603050405020304" pitchFamily="18" charset="0"/>
                <a:cs typeface="Times New Roman" panose="02020603050405020304" pitchFamily="18" charset="0"/>
              </a:rPr>
              <a:t>Existing System</a:t>
            </a:r>
          </a:p>
          <a:p>
            <a:r>
              <a:rPr lang="en-US" sz="2000" dirty="0">
                <a:solidFill>
                  <a:schemeClr val="tx1"/>
                </a:solidFill>
                <a:latin typeface="Times New Roman" panose="02020603050405020304" pitchFamily="18" charset="0"/>
                <a:cs typeface="Times New Roman" panose="02020603050405020304" pitchFamily="18" charset="0"/>
              </a:rPr>
              <a:t>Proposed Method</a:t>
            </a:r>
          </a:p>
          <a:p>
            <a:r>
              <a:rPr lang="en-US" sz="2000" dirty="0">
                <a:solidFill>
                  <a:schemeClr val="tx1"/>
                </a:solidFill>
                <a:latin typeface="Times New Roman" panose="02020603050405020304" pitchFamily="18" charset="0"/>
                <a:cs typeface="Times New Roman" panose="02020603050405020304" pitchFamily="18" charset="0"/>
              </a:rPr>
              <a:t>Hardware &amp; Software Requirements</a:t>
            </a:r>
          </a:p>
          <a:p>
            <a:r>
              <a:rPr lang="en-US" sz="2000" dirty="0">
                <a:solidFill>
                  <a:schemeClr val="tx1"/>
                </a:solidFill>
                <a:latin typeface="Times New Roman" panose="02020603050405020304" pitchFamily="18" charset="0"/>
                <a:cs typeface="Times New Roman" panose="02020603050405020304" pitchFamily="18" charset="0"/>
              </a:rPr>
              <a:t>Advantages</a:t>
            </a:r>
          </a:p>
          <a:p>
            <a:r>
              <a:rPr lang="en-US" sz="2000" dirty="0">
                <a:solidFill>
                  <a:schemeClr val="tx1"/>
                </a:solidFill>
                <a:latin typeface="Times New Roman" panose="02020603050405020304" pitchFamily="18" charset="0"/>
                <a:cs typeface="Times New Roman" panose="02020603050405020304" pitchFamily="18" charset="0"/>
              </a:rPr>
              <a:t>Applications</a:t>
            </a:r>
          </a:p>
          <a:p>
            <a:r>
              <a:rPr lang="en-US" sz="2000" dirty="0">
                <a:solidFill>
                  <a:schemeClr val="tx1"/>
                </a:solidFill>
                <a:latin typeface="Times New Roman" panose="02020603050405020304" pitchFamily="18" charset="0"/>
                <a:cs typeface="Times New Roman" panose="02020603050405020304" pitchFamily="18" charset="0"/>
              </a:rPr>
              <a:t>Result  Analysis</a:t>
            </a:r>
          </a:p>
          <a:p>
            <a:r>
              <a:rPr lang="en-US" sz="2000" dirty="0">
                <a:solidFill>
                  <a:schemeClr val="tx1"/>
                </a:solidFill>
                <a:latin typeface="Times New Roman" panose="02020603050405020304" pitchFamily="18" charset="0"/>
                <a:cs typeface="Times New Roman" panose="02020603050405020304" pitchFamily="18" charset="0"/>
              </a:rPr>
              <a:t>Future Scope</a:t>
            </a:r>
          </a:p>
          <a:p>
            <a:r>
              <a:rPr lang="en-US" sz="2000" dirty="0">
                <a:solidFill>
                  <a:schemeClr val="tx1"/>
                </a:solidFill>
                <a:latin typeface="Times New Roman" panose="02020603050405020304" pitchFamily="18" charset="0"/>
                <a:cs typeface="Times New Roman" panose="02020603050405020304" pitchFamily="18" charset="0"/>
              </a:rPr>
              <a:t>Conclusion</a:t>
            </a:r>
          </a:p>
          <a:p>
            <a:r>
              <a:rPr lang="en-US" sz="2000" dirty="0">
                <a:solidFill>
                  <a:schemeClr val="tx1"/>
                </a:solidFill>
                <a:latin typeface="Times New Roman" panose="02020603050405020304" pitchFamily="18" charset="0"/>
                <a:cs typeface="Times New Roman" panose="02020603050405020304" pitchFamily="18" charset="0"/>
              </a:rPr>
              <a:t>References</a:t>
            </a:r>
          </a:p>
          <a:p>
            <a:endParaRPr lang="en-US" sz="18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45720" indent="0">
              <a:buNone/>
            </a:pPr>
            <a:endParaRPr lang="en-US"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275958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0926-9E28-E192-9697-EEBB53D7F5A4}"/>
              </a:ext>
            </a:extLst>
          </p:cNvPr>
          <p:cNvSpPr>
            <a:spLocks noGrp="1"/>
          </p:cNvSpPr>
          <p:nvPr>
            <p:ph type="title"/>
          </p:nvPr>
        </p:nvSpPr>
        <p:spPr>
          <a:xfrm>
            <a:off x="1671485" y="624110"/>
            <a:ext cx="9833128" cy="1280890"/>
          </a:xfrm>
        </p:spPr>
        <p:txBody>
          <a:bodyPr/>
          <a:lstStyle/>
          <a:p>
            <a:r>
              <a:rPr lang="en-IN" dirty="0">
                <a:solidFill>
                  <a:srgbClr val="002060"/>
                </a:solidFill>
                <a:latin typeface="Bell MT" panose="02020503060305020303" pitchFamily="18" charset="0"/>
              </a:rPr>
              <a:t>REFERENCES</a:t>
            </a:r>
          </a:p>
        </p:txBody>
      </p:sp>
      <p:sp>
        <p:nvSpPr>
          <p:cNvPr id="3" name="Content Placeholder 2">
            <a:extLst>
              <a:ext uri="{FF2B5EF4-FFF2-40B4-BE49-F238E27FC236}">
                <a16:creationId xmlns:a16="http://schemas.microsoft.com/office/drawing/2014/main" id="{49AC6C65-ED45-58DC-3FE0-48A1B8AD47E6}"/>
              </a:ext>
            </a:extLst>
          </p:cNvPr>
          <p:cNvSpPr>
            <a:spLocks noGrp="1"/>
          </p:cNvSpPr>
          <p:nvPr>
            <p:ph idx="1"/>
          </p:nvPr>
        </p:nvSpPr>
        <p:spPr>
          <a:xfrm>
            <a:off x="1868129" y="2133599"/>
            <a:ext cx="9636483" cy="4247535"/>
          </a:xfrm>
        </p:spPr>
        <p:txBody>
          <a:bodyPr>
            <a:normAutofit/>
          </a:bodyPr>
          <a:lstStyle/>
          <a:p>
            <a:r>
              <a:rPr lang="en-US" sz="2400" dirty="0">
                <a:solidFill>
                  <a:schemeClr val="tx1"/>
                </a:solidFill>
                <a:latin typeface="Aptos Display" panose="020B0004020202020204" pitchFamily="34" charset="0"/>
              </a:rPr>
              <a:t>"Machine Learning in Agriculture" by S. K. Gupta and R. S. Awasthi. This book covers various applications of machine learning in agriculture, including crop prediction and fertilizer man.</a:t>
            </a:r>
          </a:p>
          <a:p>
            <a:r>
              <a:rPr lang="en-US" sz="2400" dirty="0">
                <a:solidFill>
                  <a:schemeClr val="tx1"/>
                </a:solidFill>
                <a:latin typeface="Aptos Display" panose="020B0004020202020204" pitchFamily="34" charset="0"/>
              </a:rPr>
              <a:t>Online Courses : Platforms like Coursera or edX offer courses on machine learning applications in agriculture, which often include case studies and practical examples.</a:t>
            </a:r>
          </a:p>
          <a:p>
            <a:r>
              <a:rPr lang="en-US" sz="2400" dirty="0">
                <a:solidFill>
                  <a:schemeClr val="tx1"/>
                </a:solidFill>
                <a:latin typeface="Aptos Display" panose="020B0004020202020204" pitchFamily="34" charset="0"/>
              </a:rPr>
              <a:t>Datasets: Kaggle has several datasets related to agriculture that can be used to develop and test models for crop and fertilizer prediction.</a:t>
            </a:r>
            <a:endParaRPr lang="en-IN" sz="2400" dirty="0">
              <a:latin typeface="Aptos Display" panose="020B0004020202020204" pitchFamily="34" charset="0"/>
            </a:endParaRPr>
          </a:p>
        </p:txBody>
      </p:sp>
    </p:spTree>
    <p:extLst>
      <p:ext uri="{BB962C8B-B14F-4D97-AF65-F5344CB8AC3E}">
        <p14:creationId xmlns:p14="http://schemas.microsoft.com/office/powerpoint/2010/main" val="895456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E4523A-2534-28D1-FF6D-C5AFE60BDD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309" y="728817"/>
            <a:ext cx="6233652" cy="5105400"/>
          </a:xfrm>
          <a:prstGeom prst="rect">
            <a:avLst/>
          </a:prstGeom>
        </p:spPr>
      </p:pic>
    </p:spTree>
    <p:extLst>
      <p:ext uri="{BB962C8B-B14F-4D97-AF65-F5344CB8AC3E}">
        <p14:creationId xmlns:p14="http://schemas.microsoft.com/office/powerpoint/2010/main" val="3297565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8129" y="353962"/>
            <a:ext cx="9636483" cy="1130710"/>
          </a:xfrm>
        </p:spPr>
        <p:txBody>
          <a:bodyPr>
            <a:normAutofit/>
          </a:bodyPr>
          <a:lstStyle/>
          <a:p>
            <a:r>
              <a:rPr lang="en-IN" sz="6600" dirty="0">
                <a:solidFill>
                  <a:srgbClr val="002060"/>
                </a:solidFill>
                <a:latin typeface="Bell MT" panose="02020503060305020303" pitchFamily="18" charset="0"/>
              </a:rPr>
              <a:t>ABSTARCT</a:t>
            </a:r>
          </a:p>
        </p:txBody>
      </p:sp>
      <p:sp>
        <p:nvSpPr>
          <p:cNvPr id="3" name="Content Placeholder 2"/>
          <p:cNvSpPr>
            <a:spLocks noGrp="1"/>
          </p:cNvSpPr>
          <p:nvPr>
            <p:ph idx="1"/>
          </p:nvPr>
        </p:nvSpPr>
        <p:spPr>
          <a:xfrm>
            <a:off x="1209369" y="1484672"/>
            <a:ext cx="10295244" cy="5614218"/>
          </a:xfrm>
        </p:spPr>
        <p:txBody>
          <a:bodyPr>
            <a:noAutofit/>
          </a:bodyPr>
          <a:lstStyle/>
          <a:p>
            <a:r>
              <a:rPr lang="en-US" sz="2800" dirty="0">
                <a:solidFill>
                  <a:schemeClr val="tx1"/>
                </a:solidFill>
                <a:latin typeface="Aptos Display" panose="020B0004020202020204" pitchFamily="34" charset="0"/>
              </a:rPr>
              <a:t>Agriculture plays an essential role in the economies of developing countries such as India and contributes significantly to the gross domestic product (GDP). </a:t>
            </a:r>
            <a:endParaRPr lang="en-IN" sz="2800" dirty="0">
              <a:solidFill>
                <a:schemeClr val="tx1"/>
              </a:solidFill>
              <a:latin typeface="Aptos Display" panose="020B0004020202020204" pitchFamily="34" charset="0"/>
            </a:endParaRPr>
          </a:p>
          <a:p>
            <a:r>
              <a:rPr lang="en-US" sz="2800" dirty="0">
                <a:solidFill>
                  <a:schemeClr val="tx1"/>
                </a:solidFill>
                <a:latin typeface="Aptos Display" panose="020B0004020202020204" pitchFamily="34" charset="0"/>
              </a:rPr>
              <a:t>With the advancement of Computational technologies, researchers are working on recommending crops according to soil condition, water requirement, and market profitability along with fertilizers recommendation, disease identification, and pesticide recommendation.</a:t>
            </a:r>
            <a:endParaRPr lang="en-IN" sz="2800" dirty="0">
              <a:solidFill>
                <a:schemeClr val="tx1"/>
              </a:solidFill>
              <a:latin typeface="Aptos Display" panose="020B0004020202020204" pitchFamily="34" charset="0"/>
            </a:endParaRPr>
          </a:p>
          <a:p>
            <a:r>
              <a:rPr lang="en-US" sz="2800" dirty="0">
                <a:solidFill>
                  <a:schemeClr val="tx1"/>
                </a:solidFill>
                <a:latin typeface="Aptos Display" panose="020B0004020202020204" pitchFamily="34" charset="0"/>
              </a:rPr>
              <a:t>Through this research, we propose a machine learning-based crop and fertilizer recommendation algorithm called </a:t>
            </a:r>
            <a:r>
              <a:rPr lang="en-US" sz="2800" dirty="0" err="1">
                <a:solidFill>
                  <a:schemeClr val="tx1"/>
                </a:solidFill>
                <a:latin typeface="Aptos Display" panose="020B0004020202020204" pitchFamily="34" charset="0"/>
              </a:rPr>
              <a:t>AgriRec</a:t>
            </a:r>
            <a:r>
              <a:rPr lang="en-US" sz="2400" dirty="0">
                <a:solidFill>
                  <a:schemeClr val="tx1"/>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7686" y="508580"/>
            <a:ext cx="8911687" cy="1280890"/>
          </a:xfrm>
        </p:spPr>
        <p:txBody>
          <a:bodyPr>
            <a:normAutofit/>
          </a:bodyPr>
          <a:lstStyle/>
          <a:p>
            <a:r>
              <a:rPr lang="en-IN" sz="6600" dirty="0">
                <a:solidFill>
                  <a:srgbClr val="002060"/>
                </a:solidFill>
                <a:latin typeface="Bell MT" panose="02020503060305020303" pitchFamily="18" charset="0"/>
              </a:rPr>
              <a:t>INTRODUCTION</a:t>
            </a:r>
          </a:p>
        </p:txBody>
      </p:sp>
      <p:sp>
        <p:nvSpPr>
          <p:cNvPr id="3" name="Content Placeholder 2"/>
          <p:cNvSpPr>
            <a:spLocks noGrp="1"/>
          </p:cNvSpPr>
          <p:nvPr>
            <p:ph idx="1"/>
          </p:nvPr>
        </p:nvSpPr>
        <p:spPr>
          <a:xfrm>
            <a:off x="865239" y="1435510"/>
            <a:ext cx="11326761" cy="5161936"/>
          </a:xfrm>
        </p:spPr>
        <p:txBody>
          <a:bodyPr>
            <a:noAutofit/>
          </a:bodyPr>
          <a:lstStyle/>
          <a:p>
            <a:r>
              <a:rPr lang="en-US" sz="2800" dirty="0">
                <a:solidFill>
                  <a:schemeClr val="tx1"/>
                </a:solidFill>
                <a:latin typeface="Aptos Display" panose="020B0004020202020204" pitchFamily="34" charset="0"/>
              </a:rPr>
              <a:t>Agriculture is the backbone of every countries economy. Traditionally, farmers learn from experiences and feedback from other farmers, but often they are unable to grow crops successfully and can lead to a loss of income. </a:t>
            </a:r>
          </a:p>
          <a:p>
            <a:r>
              <a:rPr lang="en-US" sz="2800" dirty="0">
                <a:solidFill>
                  <a:schemeClr val="tx1"/>
                </a:solidFill>
                <a:latin typeface="Aptos Display" panose="020B0004020202020204" pitchFamily="34" charset="0"/>
              </a:rPr>
              <a:t>In order to fulfill the food needs of any country, we need to change the conventional way of farming, which does not tell exactly what the soil properties are, what the exact water requirement for is given crop, how much profit they can earn from the crops and which crops and fertilizers are best suited to the given land.</a:t>
            </a:r>
          </a:p>
          <a:p>
            <a:r>
              <a:rPr lang="en-US" sz="2800" dirty="0">
                <a:solidFill>
                  <a:schemeClr val="tx1"/>
                </a:solidFill>
                <a:latin typeface="Aptos Display" panose="020B0004020202020204" pitchFamily="34" charset="0"/>
              </a:rPr>
              <a:t>Nowadays, we have various types of data collection and analysis techniques available such as digital image processing, recommendation system and machine learning algorithms.</a:t>
            </a:r>
            <a:endParaRPr lang="en-IN" sz="2800" dirty="0">
              <a:solidFill>
                <a:schemeClr val="tx1"/>
              </a:solidFill>
              <a:latin typeface="Aptos Display" panose="020B00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7795" y="471949"/>
            <a:ext cx="9508664" cy="914400"/>
          </a:xfrm>
        </p:spPr>
        <p:txBody>
          <a:bodyPr>
            <a:normAutofit fontScale="90000"/>
          </a:bodyPr>
          <a:lstStyle/>
          <a:p>
            <a:r>
              <a:rPr lang="en-IN" sz="6600" dirty="0">
                <a:solidFill>
                  <a:srgbClr val="002060"/>
                </a:solidFill>
                <a:latin typeface="Bell MT" panose="02020503060305020303" pitchFamily="18" charset="0"/>
              </a:rPr>
              <a:t>EXISTING SYSTEM</a:t>
            </a:r>
          </a:p>
        </p:txBody>
      </p:sp>
      <p:sp>
        <p:nvSpPr>
          <p:cNvPr id="3" name="Content Placeholder 2"/>
          <p:cNvSpPr>
            <a:spLocks noGrp="1"/>
          </p:cNvSpPr>
          <p:nvPr>
            <p:ph idx="1"/>
          </p:nvPr>
        </p:nvSpPr>
        <p:spPr>
          <a:xfrm>
            <a:off x="983226" y="1386349"/>
            <a:ext cx="8426245" cy="5388078"/>
          </a:xfrm>
        </p:spPr>
        <p:txBody>
          <a:bodyPr>
            <a:noAutofit/>
          </a:bodyPr>
          <a:lstStyle/>
          <a:p>
            <a:r>
              <a:rPr lang="en-US" sz="2800" dirty="0">
                <a:solidFill>
                  <a:schemeClr val="tx1"/>
                </a:solidFill>
                <a:latin typeface="Aptos Display" panose="020B0004020202020204" pitchFamily="34" charset="0"/>
              </a:rPr>
              <a:t>An existing multi-criteria agriculture recommendation system typically employs machine learning techniques to predict suitable crops and optimal fertilizer recommendations based on various factors. </a:t>
            </a:r>
          </a:p>
          <a:p>
            <a:r>
              <a:rPr lang="en-US" sz="2800" dirty="0">
                <a:solidFill>
                  <a:schemeClr val="tx1"/>
                </a:solidFill>
                <a:latin typeface="Aptos Display" panose="020B0004020202020204" pitchFamily="34" charset="0"/>
              </a:rPr>
              <a:t>These factors often include soil quality, climate data, historical crop yields, and nutrient content analysis. </a:t>
            </a:r>
          </a:p>
          <a:p>
            <a:r>
              <a:rPr lang="en-US" sz="2800" dirty="0">
                <a:solidFill>
                  <a:schemeClr val="tx1"/>
                </a:solidFill>
                <a:latin typeface="Aptos Display" panose="020B0004020202020204" pitchFamily="34" charset="0"/>
              </a:rPr>
              <a:t>Machine learning algorithms such as decision trees, random forests, support vector machines, or neural networks are commonly used to analyze and process large datasets to generate recommendations</a:t>
            </a:r>
            <a:r>
              <a:rPr lang="en-US" sz="2800" dirty="0">
                <a:solidFill>
                  <a:schemeClr val="tx1"/>
                </a:solidFill>
              </a:rPr>
              <a:t>.</a:t>
            </a:r>
            <a:endParaRPr lang="en-IN" sz="2800" dirty="0">
              <a:solidFill>
                <a:schemeClr val="tx1"/>
              </a:solidFill>
            </a:endParaRPr>
          </a:p>
        </p:txBody>
      </p:sp>
      <p:pic>
        <p:nvPicPr>
          <p:cNvPr id="5" name="Picture 4">
            <a:extLst>
              <a:ext uri="{FF2B5EF4-FFF2-40B4-BE49-F238E27FC236}">
                <a16:creationId xmlns:a16="http://schemas.microsoft.com/office/drawing/2014/main" id="{FED66587-8429-5D70-5472-F1D22C4E6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1651" y="1612490"/>
            <a:ext cx="2910349" cy="40902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26B83-96D3-F7F1-E0C7-E2A02394474A}"/>
              </a:ext>
            </a:extLst>
          </p:cNvPr>
          <p:cNvSpPr>
            <a:spLocks noGrp="1"/>
          </p:cNvSpPr>
          <p:nvPr>
            <p:ph type="title"/>
          </p:nvPr>
        </p:nvSpPr>
        <p:spPr>
          <a:xfrm>
            <a:off x="1641987" y="624110"/>
            <a:ext cx="9862625" cy="772071"/>
          </a:xfrm>
        </p:spPr>
        <p:txBody>
          <a:bodyPr/>
          <a:lstStyle/>
          <a:p>
            <a:r>
              <a:rPr lang="en-IN" dirty="0">
                <a:solidFill>
                  <a:srgbClr val="002060"/>
                </a:solidFill>
                <a:latin typeface="Bell MT" panose="02020503060305020303" pitchFamily="18" charset="0"/>
              </a:rPr>
              <a:t>PROPOSED METHOD</a:t>
            </a:r>
          </a:p>
        </p:txBody>
      </p:sp>
      <p:sp>
        <p:nvSpPr>
          <p:cNvPr id="3" name="Content Placeholder 2">
            <a:extLst>
              <a:ext uri="{FF2B5EF4-FFF2-40B4-BE49-F238E27FC236}">
                <a16:creationId xmlns:a16="http://schemas.microsoft.com/office/drawing/2014/main" id="{3FEC1ABE-EC1D-192C-4E8A-343DE6CB11B2}"/>
              </a:ext>
            </a:extLst>
          </p:cNvPr>
          <p:cNvSpPr>
            <a:spLocks noGrp="1"/>
          </p:cNvSpPr>
          <p:nvPr>
            <p:ph idx="1"/>
          </p:nvPr>
        </p:nvSpPr>
        <p:spPr>
          <a:xfrm>
            <a:off x="1858297" y="1799303"/>
            <a:ext cx="9646315" cy="4111919"/>
          </a:xfrm>
        </p:spPr>
        <p:txBody>
          <a:bodyPr>
            <a:normAutofit/>
          </a:bodyPr>
          <a:lstStyle/>
          <a:p>
            <a:r>
              <a:rPr lang="en-US" sz="2800" b="1" dirty="0">
                <a:solidFill>
                  <a:schemeClr val="tx1"/>
                </a:solidFill>
                <a:latin typeface="Aptos Display" panose="020B0004020202020204" pitchFamily="34" charset="0"/>
              </a:rPr>
              <a:t>Proposed model predict crop based on rainfall, temperature, humidity and soil moisture.</a:t>
            </a:r>
          </a:p>
          <a:p>
            <a:r>
              <a:rPr lang="en-US" sz="2800" b="1" dirty="0">
                <a:solidFill>
                  <a:schemeClr val="tx1"/>
                </a:solidFill>
                <a:latin typeface="Aptos Display" panose="020B0004020202020204" pitchFamily="34" charset="0"/>
              </a:rPr>
              <a:t>Dataset is pre-processed and converted to numerals before training and prediction</a:t>
            </a:r>
          </a:p>
          <a:p>
            <a:r>
              <a:rPr lang="en-US" sz="2800" b="1" dirty="0">
                <a:solidFill>
                  <a:schemeClr val="tx1"/>
                </a:solidFill>
                <a:latin typeface="Aptos Display" panose="020B0004020202020204" pitchFamily="34" charset="0"/>
              </a:rPr>
              <a:t> There are three techniques applied for prediction.</a:t>
            </a:r>
          </a:p>
          <a:p>
            <a:r>
              <a:rPr lang="en-US" sz="2800" b="1" dirty="0">
                <a:solidFill>
                  <a:schemeClr val="tx1"/>
                </a:solidFill>
                <a:latin typeface="Aptos Display" panose="020B0004020202020204" pitchFamily="34" charset="0"/>
              </a:rPr>
              <a:t>SVM and logistics regression is used.</a:t>
            </a:r>
          </a:p>
          <a:p>
            <a:endParaRPr lang="en-IN" b="1" dirty="0"/>
          </a:p>
        </p:txBody>
      </p:sp>
    </p:spTree>
    <p:extLst>
      <p:ext uri="{BB962C8B-B14F-4D97-AF65-F5344CB8AC3E}">
        <p14:creationId xmlns:p14="http://schemas.microsoft.com/office/powerpoint/2010/main" val="859708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F105C-8387-AD1E-B009-90BEFC1A57D6}"/>
              </a:ext>
            </a:extLst>
          </p:cNvPr>
          <p:cNvSpPr>
            <a:spLocks noGrp="1"/>
          </p:cNvSpPr>
          <p:nvPr>
            <p:ph type="title"/>
          </p:nvPr>
        </p:nvSpPr>
        <p:spPr/>
        <p:txBody>
          <a:bodyPr/>
          <a:lstStyle/>
          <a:p>
            <a:r>
              <a:rPr lang="en-IN" dirty="0">
                <a:solidFill>
                  <a:srgbClr val="002060"/>
                </a:solidFill>
                <a:latin typeface="Bell MT" panose="02020503060305020303" pitchFamily="18" charset="0"/>
              </a:rPr>
              <a:t> ARCHITECTURE DIAGRAM</a:t>
            </a:r>
          </a:p>
        </p:txBody>
      </p:sp>
      <p:pic>
        <p:nvPicPr>
          <p:cNvPr id="5" name="Content Placeholder 4">
            <a:extLst>
              <a:ext uri="{FF2B5EF4-FFF2-40B4-BE49-F238E27FC236}">
                <a16:creationId xmlns:a16="http://schemas.microsoft.com/office/drawing/2014/main" id="{1ACCD572-5916-91E8-F8CD-EE5FA8B270FB}"/>
              </a:ext>
            </a:extLst>
          </p:cNvPr>
          <p:cNvPicPr>
            <a:picLocks noGrp="1" noChangeAspect="1"/>
          </p:cNvPicPr>
          <p:nvPr>
            <p:ph idx="1"/>
          </p:nvPr>
        </p:nvPicPr>
        <p:blipFill>
          <a:blip r:embed="rId2"/>
          <a:stretch>
            <a:fillRect/>
          </a:stretch>
        </p:blipFill>
        <p:spPr>
          <a:xfrm>
            <a:off x="3868946" y="2133600"/>
            <a:ext cx="6355934" cy="3778250"/>
          </a:xfrm>
          <a:prstGeom prst="rect">
            <a:avLst/>
          </a:prstGeom>
        </p:spPr>
      </p:pic>
    </p:spTree>
    <p:extLst>
      <p:ext uri="{BB962C8B-B14F-4D97-AF65-F5344CB8AC3E}">
        <p14:creationId xmlns:p14="http://schemas.microsoft.com/office/powerpoint/2010/main" val="2393617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4F3B-9139-507C-D19E-2EF837E12A89}"/>
              </a:ext>
            </a:extLst>
          </p:cNvPr>
          <p:cNvSpPr>
            <a:spLocks noGrp="1"/>
          </p:cNvSpPr>
          <p:nvPr>
            <p:ph type="title"/>
          </p:nvPr>
        </p:nvSpPr>
        <p:spPr>
          <a:xfrm>
            <a:off x="1612490" y="698090"/>
            <a:ext cx="9406030" cy="914400"/>
          </a:xfrm>
        </p:spPr>
        <p:txBody>
          <a:bodyPr>
            <a:normAutofit/>
          </a:bodyPr>
          <a:lstStyle/>
          <a:p>
            <a:r>
              <a:rPr lang="en-IN" dirty="0">
                <a:solidFill>
                  <a:srgbClr val="002060"/>
                </a:solidFill>
                <a:latin typeface="Bell MT" panose="02020503060305020303" pitchFamily="18" charset="0"/>
              </a:rPr>
              <a:t>REQUIREMENTS</a:t>
            </a:r>
          </a:p>
        </p:txBody>
      </p:sp>
      <p:sp>
        <p:nvSpPr>
          <p:cNvPr id="3" name="Content Placeholder 2">
            <a:extLst>
              <a:ext uri="{FF2B5EF4-FFF2-40B4-BE49-F238E27FC236}">
                <a16:creationId xmlns:a16="http://schemas.microsoft.com/office/drawing/2014/main" id="{37FF490F-014A-8F27-D04C-FF8B9FB5DB30}"/>
              </a:ext>
            </a:extLst>
          </p:cNvPr>
          <p:cNvSpPr>
            <a:spLocks noGrp="1"/>
          </p:cNvSpPr>
          <p:nvPr>
            <p:ph idx="1"/>
          </p:nvPr>
        </p:nvSpPr>
        <p:spPr>
          <a:xfrm>
            <a:off x="1612490" y="1366684"/>
            <a:ext cx="10078064" cy="5014451"/>
          </a:xfrm>
        </p:spPr>
        <p:txBody>
          <a:bodyPr>
            <a:normAutofit/>
          </a:bodyPr>
          <a:lstStyle/>
          <a:p>
            <a:r>
              <a:rPr lang="en-US" sz="2800" dirty="0">
                <a:solidFill>
                  <a:schemeClr val="tx1"/>
                </a:solidFill>
                <a:latin typeface="Aptos Display" panose="020B0004020202020204" pitchFamily="34" charset="0"/>
              </a:rPr>
              <a:t> Hardware Requirements :-</a:t>
            </a:r>
          </a:p>
          <a:p>
            <a:r>
              <a:rPr lang="en-US" sz="2800" dirty="0">
                <a:solidFill>
                  <a:schemeClr val="tx1"/>
                </a:solidFill>
                <a:latin typeface="Aptos Display" panose="020B0004020202020204" pitchFamily="34" charset="0"/>
              </a:rPr>
              <a:t> Processor                                          :Any Processor above 500 </a:t>
            </a:r>
            <a:r>
              <a:rPr lang="en-US" sz="2800" dirty="0" err="1">
                <a:solidFill>
                  <a:schemeClr val="tx1"/>
                </a:solidFill>
                <a:latin typeface="Aptos Display" panose="020B0004020202020204" pitchFamily="34" charset="0"/>
              </a:rPr>
              <a:t>MHz.</a:t>
            </a:r>
            <a:r>
              <a:rPr lang="en-US" sz="2800" dirty="0">
                <a:solidFill>
                  <a:schemeClr val="tx1"/>
                </a:solidFill>
                <a:latin typeface="Aptos Display" panose="020B0004020202020204" pitchFamily="34" charset="0"/>
              </a:rPr>
              <a:t> </a:t>
            </a:r>
          </a:p>
          <a:p>
            <a:r>
              <a:rPr lang="en-US" sz="2800" dirty="0">
                <a:solidFill>
                  <a:schemeClr val="tx1"/>
                </a:solidFill>
                <a:latin typeface="Aptos Display" panose="020B0004020202020204" pitchFamily="34" charset="0"/>
              </a:rPr>
              <a:t>Ram                                                     :4 GB</a:t>
            </a:r>
          </a:p>
          <a:p>
            <a:r>
              <a:rPr lang="en-US" sz="2800" dirty="0">
                <a:solidFill>
                  <a:schemeClr val="tx1"/>
                </a:solidFill>
                <a:latin typeface="Aptos Display" panose="020B0004020202020204" pitchFamily="34" charset="0"/>
              </a:rPr>
              <a:t>Hard Disk                                          :4 GB</a:t>
            </a:r>
          </a:p>
          <a:p>
            <a:r>
              <a:rPr lang="en-US" sz="2800" dirty="0">
                <a:solidFill>
                  <a:schemeClr val="tx1"/>
                </a:solidFill>
                <a:latin typeface="Aptos Display" panose="020B0004020202020204" pitchFamily="34" charset="0"/>
              </a:rPr>
              <a:t> Input device                                   :Standard Keyboard and Mouse</a:t>
            </a:r>
          </a:p>
          <a:p>
            <a:r>
              <a:rPr lang="en-US" sz="2800" dirty="0">
                <a:solidFill>
                  <a:schemeClr val="tx1"/>
                </a:solidFill>
                <a:latin typeface="Aptos Display" panose="020B0004020202020204" pitchFamily="34" charset="0"/>
              </a:rPr>
              <a:t> Output device  Monitor             :VGA and High Resolution</a:t>
            </a:r>
          </a:p>
          <a:p>
            <a:pPr>
              <a:buFont typeface="Arial" panose="020B0604020202020204" pitchFamily="34" charset="0"/>
              <a:buChar char="•"/>
            </a:pPr>
            <a:r>
              <a:rPr lang="en-US" sz="2800" dirty="0">
                <a:latin typeface="Aptos Display" panose="020B0004020202020204" pitchFamily="34" charset="0"/>
              </a:rPr>
              <a:t> </a:t>
            </a:r>
            <a:r>
              <a:rPr lang="en-US" sz="2800" dirty="0">
                <a:solidFill>
                  <a:schemeClr val="tx1"/>
                </a:solidFill>
                <a:latin typeface="Aptos Display" panose="020B0004020202020204" pitchFamily="34" charset="0"/>
              </a:rPr>
              <a:t>Software Requirements :-</a:t>
            </a:r>
          </a:p>
          <a:p>
            <a:r>
              <a:rPr lang="en-US" sz="2800" dirty="0">
                <a:solidFill>
                  <a:schemeClr val="tx1"/>
                </a:solidFill>
                <a:latin typeface="Aptos Display" panose="020B0004020202020204" pitchFamily="34" charset="0"/>
              </a:rPr>
              <a:t>Operating System                        :Windows 7 or higher</a:t>
            </a:r>
          </a:p>
          <a:p>
            <a:r>
              <a:rPr lang="en-US" sz="2800" dirty="0">
                <a:solidFill>
                  <a:schemeClr val="tx1"/>
                </a:solidFill>
                <a:latin typeface="Aptos Display" panose="020B0004020202020204" pitchFamily="34" charset="0"/>
              </a:rPr>
              <a:t>Programming                                  :Python 3.6 and related libraries</a:t>
            </a:r>
            <a:endParaRPr lang="en-IN" sz="2800" dirty="0">
              <a:solidFill>
                <a:schemeClr val="tx1"/>
              </a:solidFill>
              <a:latin typeface="Aptos Display" panose="020B0004020202020204" pitchFamily="34" charset="0"/>
            </a:endParaRPr>
          </a:p>
          <a:p>
            <a:endParaRPr lang="en-US" sz="2400" b="1" dirty="0">
              <a:solidFill>
                <a:schemeClr val="tx1"/>
              </a:solidFill>
            </a:endParaRPr>
          </a:p>
        </p:txBody>
      </p:sp>
    </p:spTree>
    <p:extLst>
      <p:ext uri="{BB962C8B-B14F-4D97-AF65-F5344CB8AC3E}">
        <p14:creationId xmlns:p14="http://schemas.microsoft.com/office/powerpoint/2010/main" val="193192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E512-C522-8A48-8430-846E3F4AF1BF}"/>
              </a:ext>
            </a:extLst>
          </p:cNvPr>
          <p:cNvSpPr>
            <a:spLocks noGrp="1"/>
          </p:cNvSpPr>
          <p:nvPr>
            <p:ph type="title"/>
          </p:nvPr>
        </p:nvSpPr>
        <p:spPr>
          <a:xfrm>
            <a:off x="1652156" y="332509"/>
            <a:ext cx="9790112" cy="1039091"/>
          </a:xfrm>
        </p:spPr>
        <p:txBody>
          <a:bodyPr/>
          <a:lstStyle/>
          <a:p>
            <a:r>
              <a:rPr lang="en-IN" dirty="0">
                <a:solidFill>
                  <a:srgbClr val="002060"/>
                </a:solidFill>
                <a:latin typeface="Bell MT" panose="02020503060305020303" pitchFamily="18" charset="0"/>
              </a:rPr>
              <a:t>Result Analysis </a:t>
            </a:r>
            <a:r>
              <a:rPr lang="en-IN" dirty="0">
                <a:solidFill>
                  <a:schemeClr val="tx1"/>
                </a:solidFill>
                <a:latin typeface="Bell MT" panose="02020503060305020303" pitchFamily="18" charset="0"/>
              </a:rPr>
              <a:t>:</a:t>
            </a:r>
            <a:br>
              <a:rPr lang="en-IN" dirty="0">
                <a:solidFill>
                  <a:schemeClr val="tx1"/>
                </a:solidFill>
                <a:latin typeface="Bell MT" panose="02020503060305020303" pitchFamily="18" charset="0"/>
              </a:rPr>
            </a:br>
            <a:r>
              <a:rPr lang="en-IN" sz="2400" dirty="0">
                <a:solidFill>
                  <a:schemeClr val="tx1"/>
                </a:solidFill>
              </a:rPr>
              <a:t>HTML PAGE:                               Upload dataset:</a:t>
            </a:r>
          </a:p>
        </p:txBody>
      </p:sp>
      <p:pic>
        <p:nvPicPr>
          <p:cNvPr id="11" name="Content Placeholder 10">
            <a:extLst>
              <a:ext uri="{FF2B5EF4-FFF2-40B4-BE49-F238E27FC236}">
                <a16:creationId xmlns:a16="http://schemas.microsoft.com/office/drawing/2014/main" id="{E73AFC67-53C4-BAF8-7ACC-2115A44BE3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245" y="1454727"/>
            <a:ext cx="5458692" cy="5174673"/>
          </a:xfrm>
        </p:spPr>
      </p:pic>
      <p:pic>
        <p:nvPicPr>
          <p:cNvPr id="13" name="Picture 12">
            <a:extLst>
              <a:ext uri="{FF2B5EF4-FFF2-40B4-BE49-F238E27FC236}">
                <a16:creationId xmlns:a16="http://schemas.microsoft.com/office/drawing/2014/main" id="{4E3AF399-723E-A9E8-3DF9-487ACBCF8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54727"/>
            <a:ext cx="5874327" cy="5174673"/>
          </a:xfrm>
          <a:prstGeom prst="rect">
            <a:avLst/>
          </a:prstGeom>
        </p:spPr>
      </p:pic>
    </p:spTree>
    <p:extLst>
      <p:ext uri="{BB962C8B-B14F-4D97-AF65-F5344CB8AC3E}">
        <p14:creationId xmlns:p14="http://schemas.microsoft.com/office/powerpoint/2010/main" val="399688696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410</TotalTime>
  <Words>978</Words>
  <Application>Microsoft Office PowerPoint</Application>
  <PresentationFormat>Widescreen</PresentationFormat>
  <Paragraphs>83</Paragraphs>
  <Slides>21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 Display</vt:lpstr>
      <vt:lpstr>Arial</vt:lpstr>
      <vt:lpstr>Bell MT</vt:lpstr>
      <vt:lpstr>Bookman Old Style</vt:lpstr>
      <vt:lpstr>Calibri</vt:lpstr>
      <vt:lpstr>Century Gothic</vt:lpstr>
      <vt:lpstr>Times New Roman</vt:lpstr>
      <vt:lpstr>Wingdings</vt:lpstr>
      <vt:lpstr>Wingdings 3</vt:lpstr>
      <vt:lpstr>Wisp</vt:lpstr>
      <vt:lpstr>   MALLA REDDY COLLEGE OF ENGINEERING FOR WOMEN                              An UGC Autonomous Institution              Approved by AICTE New Delhi and Affiliated to JNTU                    An ISO 9001: 2015 Certified Institution                     Accredited by NBA and IIC 4-star Rating                India Rankings 2023-NIRF Innovation  Band 151-300         Maisammaguda, Medchal (Dist), Hyderabad -500100, Telangana.    Tel:  9346118802     Email : rg.mrcew@gmail.com,    www.mrcew.ac.in</vt:lpstr>
      <vt:lpstr>Content</vt:lpstr>
      <vt:lpstr>ABSTARCT</vt:lpstr>
      <vt:lpstr>INTRODUCTION</vt:lpstr>
      <vt:lpstr>EXISTING SYSTEM</vt:lpstr>
      <vt:lpstr>PROPOSED METHOD</vt:lpstr>
      <vt:lpstr> ARCHITECTURE DIAGRAM</vt:lpstr>
      <vt:lpstr>REQUIREMENTS</vt:lpstr>
      <vt:lpstr>Result Analysis : HTML PAGE:                               Upload dataset:</vt:lpstr>
      <vt:lpstr>Split dataset:                                 After splitting dataset:</vt:lpstr>
      <vt:lpstr>RUN_SVM:                                      Run RF Algorithm:</vt:lpstr>
      <vt:lpstr>Logistic Algorithm:                       Accuracy Graph:</vt:lpstr>
      <vt:lpstr>Preprocess:                              Before entering the values:</vt:lpstr>
      <vt:lpstr>Enter the values:                        After entering the values:</vt:lpstr>
      <vt:lpstr>Prediction of crop:                        Final output:</vt:lpstr>
      <vt:lpstr>ADVANTAGES</vt:lpstr>
      <vt:lpstr>APPLICATIONS:</vt:lpstr>
      <vt:lpstr>CONCLUSION </vt:lpstr>
      <vt:lpstr>Future Scope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anjali gunti</dc:creator>
  <cp:lastModifiedBy>anjali gunti</cp:lastModifiedBy>
  <cp:revision>5</cp:revision>
  <dcterms:created xsi:type="dcterms:W3CDTF">2024-07-12T16:37:00Z</dcterms:created>
  <dcterms:modified xsi:type="dcterms:W3CDTF">2024-09-24T16:12:42Z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F7580902D8DB42249EAF3A11ABFAC763_12</vt:lpwstr>
  </property>
  <property fmtid="{D5CDD505-2E9C-101B-9397-08002B2CF9AE}" pid="3" name="KSOProductBuildVer">
    <vt:lpwstr>1033-12.2.0.18283</vt:lpwstr>
  </property>
</Properties>
</file>